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Petrona"/>
      <p:regular r:id="rId17"/>
    </p:embeddedFont>
    <p:embeddedFont>
      <p:font typeface="Petrona"/>
      <p:regular r:id="rId18"/>
    </p:embeddedFont>
    <p:embeddedFont>
      <p:font typeface="Petrona"/>
      <p:regular r:id="rId19"/>
    </p:embeddedFont>
    <p:embeddedFont>
      <p:font typeface="Petrona"/>
      <p:regular r:id="rId20"/>
    </p:embeddedFont>
    <p:embeddedFont>
      <p:font typeface="Inter"/>
      <p:regular r:id="rId21"/>
    </p:embeddedFont>
    <p:embeddedFont>
      <p:font typeface="Inter"/>
      <p:regular r:id="rId22"/>
    </p:embeddedFont>
    <p:embeddedFont>
      <p:font typeface="Inter"/>
      <p:regular r:id="rId23"/>
    </p:embeddedFont>
    <p:embeddedFont>
      <p:font typeface="Inter"/>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svg"/><Relationship Id="rId3" Type="http://schemas.openxmlformats.org/officeDocument/2006/relationships/image" Target="../media/image-6-3.png"/><Relationship Id="rId4" Type="http://schemas.openxmlformats.org/officeDocument/2006/relationships/image" Target="../media/image-6-4.svg"/><Relationship Id="rId5" Type="http://schemas.openxmlformats.org/officeDocument/2006/relationships/image" Target="../media/image-6-5.png"/><Relationship Id="rId6" Type="http://schemas.openxmlformats.org/officeDocument/2006/relationships/image" Target="../media/image-6-6.svg"/><Relationship Id="rId7" Type="http://schemas.openxmlformats.org/officeDocument/2006/relationships/image" Target="../media/image-6-7.png"/><Relationship Id="rId8" Type="http://schemas.openxmlformats.org/officeDocument/2006/relationships/image" Target="../media/image-6-8.svg"/><Relationship Id="rId9" Type="http://schemas.openxmlformats.org/officeDocument/2006/relationships/image" Target="../media/image-6-9.png"/><Relationship Id="rId10" Type="http://schemas.openxmlformats.org/officeDocument/2006/relationships/image" Target="../media/image-6-10.svg"/><Relationship Id="rId11" Type="http://schemas.openxmlformats.org/officeDocument/2006/relationships/image" Target="../media/image-6-11.png"/><Relationship Id="rId12" Type="http://schemas.openxmlformats.org/officeDocument/2006/relationships/image" Target="../media/image-6-12.svg"/><Relationship Id="rId13" Type="http://schemas.openxmlformats.org/officeDocument/2006/relationships/slideLayout" Target="../slideLayouts/slideLayout7.xml"/><Relationship Id="rId1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0.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983587"/>
            <a:ext cx="7556421" cy="1559243"/>
          </a:xfrm>
          <a:prstGeom prst="rect">
            <a:avLst/>
          </a:prstGeom>
          <a:noFill/>
          <a:ln/>
        </p:spPr>
        <p:txBody>
          <a:bodyPr wrap="square" lIns="0" tIns="0" rIns="0" bIns="0" rtlCol="0" anchor="t"/>
          <a:lstStyle/>
          <a:p>
            <a:pPr algn="l" indent="0" marL="0">
              <a:lnSpc>
                <a:spcPts val="6100"/>
              </a:lnSpc>
              <a:buNone/>
            </a:pPr>
            <a:r>
              <a:rPr lang="en-US" sz="4900" b="1" dirty="0">
                <a:solidFill>
                  <a:srgbClr val="F95F88"/>
                </a:solidFill>
                <a:latin typeface="Petrona Bold" pitchFamily="34" charset="0"/>
                <a:ea typeface="Petrona Bold" pitchFamily="34" charset="-122"/>
                <a:cs typeface="Petrona Bold" pitchFamily="34" charset="-120"/>
              </a:rPr>
              <a:t>Student Assignment Tracker System</a:t>
            </a:r>
            <a:endParaRPr lang="en-US" sz="4900" dirty="0"/>
          </a:p>
        </p:txBody>
      </p:sp>
      <p:sp>
        <p:nvSpPr>
          <p:cNvPr id="4" name="Text 1"/>
          <p:cNvSpPr/>
          <p:nvPr/>
        </p:nvSpPr>
        <p:spPr>
          <a:xfrm>
            <a:off x="6280190" y="4882991"/>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A Full-Stack Web Application for Efficient Academic Management</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713303" y="1054060"/>
            <a:ext cx="519946" cy="384929"/>
          </a:xfrm>
          <a:prstGeom prst="roundRect">
            <a:avLst>
              <a:gd name="adj" fmla="val 17790"/>
            </a:avLst>
          </a:prstGeom>
          <a:noFill/>
          <a:ln w="7620">
            <a:solidFill>
              <a:srgbClr val="6237C8"/>
            </a:solidFill>
            <a:prstDash val="solid"/>
          </a:ln>
        </p:spPr>
      </p:sp>
      <p:sp>
        <p:nvSpPr>
          <p:cNvPr id="3" name="Text 1"/>
          <p:cNvSpPr/>
          <p:nvPr/>
        </p:nvSpPr>
        <p:spPr>
          <a:xfrm>
            <a:off x="843201" y="1122759"/>
            <a:ext cx="260152" cy="247531"/>
          </a:xfrm>
          <a:prstGeom prst="rect">
            <a:avLst/>
          </a:prstGeom>
          <a:noFill/>
          <a:ln/>
        </p:spPr>
        <p:txBody>
          <a:bodyPr wrap="none" lIns="0" tIns="0" rIns="0" bIns="0" rtlCol="0" anchor="t"/>
          <a:lstStyle/>
          <a:p>
            <a:pPr algn="l" indent="0" marL="0">
              <a:lnSpc>
                <a:spcPts val="1900"/>
              </a:lnSpc>
              <a:buNone/>
            </a:pPr>
            <a:r>
              <a:rPr lang="en-US" sz="1250" dirty="0">
                <a:solidFill>
                  <a:srgbClr val="6237C8"/>
                </a:solidFill>
                <a:latin typeface="Inter" pitchFamily="34" charset="0"/>
                <a:ea typeface="Inter" pitchFamily="34" charset="-122"/>
                <a:cs typeface="Inter" pitchFamily="34" charset="-120"/>
              </a:rPr>
              <a:t>API</a:t>
            </a:r>
            <a:endParaRPr lang="en-US" sz="1250" dirty="0"/>
          </a:p>
        </p:txBody>
      </p:sp>
      <p:sp>
        <p:nvSpPr>
          <p:cNvPr id="4" name="Text 2"/>
          <p:cNvSpPr/>
          <p:nvPr/>
        </p:nvSpPr>
        <p:spPr>
          <a:xfrm>
            <a:off x="713303" y="1512213"/>
            <a:ext cx="4483656" cy="560427"/>
          </a:xfrm>
          <a:prstGeom prst="rect">
            <a:avLst/>
          </a:prstGeom>
          <a:noFill/>
          <a:ln/>
        </p:spPr>
        <p:txBody>
          <a:bodyPr wrap="none" lIns="0" tIns="0" rIns="0" bIns="0" rtlCol="0" anchor="t"/>
          <a:lstStyle/>
          <a:p>
            <a:pPr algn="l" indent="0" marL="0">
              <a:lnSpc>
                <a:spcPts val="4400"/>
              </a:lnSpc>
              <a:buNone/>
            </a:pPr>
            <a:r>
              <a:rPr lang="en-US" sz="3500" b="1" dirty="0">
                <a:solidFill>
                  <a:srgbClr val="F95F88"/>
                </a:solidFill>
                <a:latin typeface="Petrona Bold" pitchFamily="34" charset="0"/>
                <a:ea typeface="Petrona Bold" pitchFamily="34" charset="-122"/>
                <a:cs typeface="Petrona Bold" pitchFamily="34" charset="-120"/>
              </a:rPr>
              <a:t>Seamless API Flow</a:t>
            </a:r>
            <a:endParaRPr lang="en-US" sz="3500" dirty="0"/>
          </a:p>
        </p:txBody>
      </p:sp>
      <p:pic>
        <p:nvPicPr>
          <p:cNvPr id="5" name="Image 0" descr="preencoded.png">    </p:cNvPr>
          <p:cNvPicPr>
            <a:picLocks noChangeAspect="1"/>
          </p:cNvPicPr>
          <p:nvPr/>
        </p:nvPicPr>
        <p:blipFill>
          <a:blip r:embed="rId1"/>
          <a:stretch>
            <a:fillRect/>
          </a:stretch>
        </p:blipFill>
        <p:spPr>
          <a:xfrm>
            <a:off x="713303" y="2948464"/>
            <a:ext cx="8408432" cy="3625929"/>
          </a:xfrm>
          <a:prstGeom prst="rect">
            <a:avLst/>
          </a:prstGeom>
        </p:spPr>
      </p:pic>
      <p:sp>
        <p:nvSpPr>
          <p:cNvPr id="6" name="Text 3"/>
          <p:cNvSpPr/>
          <p:nvPr/>
        </p:nvSpPr>
        <p:spPr>
          <a:xfrm>
            <a:off x="1279084" y="5874859"/>
            <a:ext cx="2098360" cy="262295"/>
          </a:xfrm>
          <a:prstGeom prst="rect">
            <a:avLst/>
          </a:prstGeom>
          <a:noFill/>
          <a:ln/>
        </p:spPr>
        <p:txBody>
          <a:bodyPr wrap="none" lIns="0" tIns="0" rIns="0" bIns="0" rtlCol="0" anchor="t"/>
          <a:lstStyle/>
          <a:p>
            <a:pPr algn="l" indent="0" marL="0">
              <a:lnSpc>
                <a:spcPts val="2050"/>
              </a:lnSpc>
              <a:buNone/>
            </a:pPr>
            <a:r>
              <a:rPr lang="en-US" sz="1650" b="1" dirty="0">
                <a:solidFill>
                  <a:srgbClr val="FFFFFF"/>
                </a:solidFill>
                <a:latin typeface="Petrona Bold" pitchFamily="34" charset="0"/>
                <a:ea typeface="Petrona Bold" pitchFamily="34" charset="-122"/>
                <a:cs typeface="Petrona Bold" pitchFamily="34" charset="-120"/>
              </a:rPr>
              <a:t>Spring Controller</a:t>
            </a:r>
            <a:endParaRPr lang="en-US" sz="1650" dirty="0"/>
          </a:p>
        </p:txBody>
      </p:sp>
      <p:sp>
        <p:nvSpPr>
          <p:cNvPr id="7" name="Text 4"/>
          <p:cNvSpPr/>
          <p:nvPr/>
        </p:nvSpPr>
        <p:spPr>
          <a:xfrm>
            <a:off x="1279084" y="5035514"/>
            <a:ext cx="2098360" cy="262295"/>
          </a:xfrm>
          <a:prstGeom prst="rect">
            <a:avLst/>
          </a:prstGeom>
          <a:noFill/>
          <a:ln/>
        </p:spPr>
        <p:txBody>
          <a:bodyPr wrap="none" lIns="0" tIns="0" rIns="0" bIns="0" rtlCol="0" anchor="t"/>
          <a:lstStyle/>
          <a:p>
            <a:pPr algn="l" indent="0" marL="0">
              <a:lnSpc>
                <a:spcPts val="2050"/>
              </a:lnSpc>
              <a:buNone/>
            </a:pPr>
            <a:r>
              <a:rPr lang="en-US" sz="1650" b="1" dirty="0">
                <a:solidFill>
                  <a:srgbClr val="FFFFFF"/>
                </a:solidFill>
                <a:latin typeface="Petrona Bold" pitchFamily="34" charset="0"/>
                <a:ea typeface="Petrona Bold" pitchFamily="34" charset="-122"/>
                <a:cs typeface="Petrona Bold" pitchFamily="34" charset="-120"/>
              </a:rPr>
              <a:t>Axios Request</a:t>
            </a:r>
            <a:endParaRPr lang="en-US" sz="1650" dirty="0"/>
          </a:p>
        </p:txBody>
      </p:sp>
      <p:sp>
        <p:nvSpPr>
          <p:cNvPr id="8" name="Text 5"/>
          <p:cNvSpPr/>
          <p:nvPr/>
        </p:nvSpPr>
        <p:spPr>
          <a:xfrm>
            <a:off x="1279084" y="4204648"/>
            <a:ext cx="2098360" cy="262295"/>
          </a:xfrm>
          <a:prstGeom prst="rect">
            <a:avLst/>
          </a:prstGeom>
          <a:noFill/>
          <a:ln/>
        </p:spPr>
        <p:txBody>
          <a:bodyPr wrap="none" lIns="0" tIns="0" rIns="0" bIns="0" rtlCol="0" anchor="t"/>
          <a:lstStyle/>
          <a:p>
            <a:pPr algn="l" indent="0" marL="0">
              <a:lnSpc>
                <a:spcPts val="2050"/>
              </a:lnSpc>
              <a:buNone/>
            </a:pPr>
            <a:r>
              <a:rPr lang="en-US" sz="1650" b="1" dirty="0">
                <a:solidFill>
                  <a:srgbClr val="FFFFFF"/>
                </a:solidFill>
                <a:latin typeface="Petrona Bold" pitchFamily="34" charset="0"/>
                <a:ea typeface="Petrona Bold" pitchFamily="34" charset="-122"/>
                <a:cs typeface="Petrona Bold" pitchFamily="34" charset="-120"/>
              </a:rPr>
              <a:t>React Component</a:t>
            </a:r>
            <a:endParaRPr lang="en-US" sz="1650" dirty="0"/>
          </a:p>
        </p:txBody>
      </p:sp>
      <p:sp>
        <p:nvSpPr>
          <p:cNvPr id="9" name="Text 6"/>
          <p:cNvSpPr/>
          <p:nvPr/>
        </p:nvSpPr>
        <p:spPr>
          <a:xfrm>
            <a:off x="1279084" y="3365305"/>
            <a:ext cx="2098360" cy="262295"/>
          </a:xfrm>
          <a:prstGeom prst="rect">
            <a:avLst/>
          </a:prstGeom>
          <a:noFill/>
          <a:ln/>
        </p:spPr>
        <p:txBody>
          <a:bodyPr wrap="none" lIns="0" tIns="0" rIns="0" bIns="0" rtlCol="0" anchor="t"/>
          <a:lstStyle/>
          <a:p>
            <a:pPr algn="l" indent="0" marL="0">
              <a:lnSpc>
                <a:spcPts val="2050"/>
              </a:lnSpc>
              <a:buNone/>
            </a:pPr>
            <a:r>
              <a:rPr lang="en-US" sz="1650" b="1" dirty="0">
                <a:solidFill>
                  <a:srgbClr val="FFFFFF"/>
                </a:solidFill>
                <a:latin typeface="Petrona Bold" pitchFamily="34" charset="0"/>
                <a:ea typeface="Petrona Bold" pitchFamily="34" charset="-122"/>
                <a:cs typeface="Petrona Bold" pitchFamily="34" charset="-120"/>
              </a:rPr>
              <a:t>User Action</a:t>
            </a:r>
            <a:endParaRPr lang="en-US" sz="1650" dirty="0"/>
          </a:p>
        </p:txBody>
      </p:sp>
      <p:sp>
        <p:nvSpPr>
          <p:cNvPr id="10" name="Text 7"/>
          <p:cNvSpPr/>
          <p:nvPr/>
        </p:nvSpPr>
        <p:spPr>
          <a:xfrm>
            <a:off x="9626560" y="2512100"/>
            <a:ext cx="4298037" cy="3405188"/>
          </a:xfrm>
          <a:prstGeom prst="rect">
            <a:avLst/>
          </a:prstGeom>
          <a:noFill/>
          <a:ln/>
        </p:spPr>
        <p:txBody>
          <a:bodyPr wrap="square" lIns="0" tIns="0" rIns="0" bIns="0" rtlCol="0" anchor="t"/>
          <a:lstStyle/>
          <a:p>
            <a:pPr algn="l" indent="0" marL="0">
              <a:lnSpc>
                <a:spcPts val="2400"/>
              </a:lnSpc>
              <a:buNone/>
            </a:pPr>
            <a:r>
              <a:rPr lang="en-US" sz="1600" dirty="0">
                <a:solidFill>
                  <a:srgbClr val="272525"/>
                </a:solidFill>
                <a:latin typeface="Inter" pitchFamily="34" charset="0"/>
                <a:ea typeface="Inter" pitchFamily="34" charset="-122"/>
                <a:cs typeface="Inter" pitchFamily="34" charset="-120"/>
              </a:rPr>
              <a:t>The API flow demonstrates the interaction between the frontend and backend, illustrating how user requests are processed. When a user performs an action (e.g., creating an assignment), the React frontend sends an Axios request to the Spring Boot backend. The backend's controller then directs the request to the appropriate service layer, which interacts with the JPA repository to perform database operations on the H2 database.</a:t>
            </a:r>
            <a:endParaRPr lang="en-US" sz="1600" dirty="0"/>
          </a:p>
        </p:txBody>
      </p:sp>
      <p:sp>
        <p:nvSpPr>
          <p:cNvPr id="11" name="Text 8"/>
          <p:cNvSpPr/>
          <p:nvPr/>
        </p:nvSpPr>
        <p:spPr>
          <a:xfrm>
            <a:off x="9626560" y="6082070"/>
            <a:ext cx="4298037" cy="928687"/>
          </a:xfrm>
          <a:prstGeom prst="rect">
            <a:avLst/>
          </a:prstGeom>
          <a:noFill/>
          <a:ln/>
        </p:spPr>
        <p:txBody>
          <a:bodyPr wrap="square" lIns="0" tIns="0" rIns="0" bIns="0" rtlCol="0" anchor="t"/>
          <a:lstStyle/>
          <a:p>
            <a:pPr algn="l" indent="0" marL="0">
              <a:lnSpc>
                <a:spcPts val="2400"/>
              </a:lnSpc>
              <a:buNone/>
            </a:pPr>
            <a:r>
              <a:rPr lang="en-US" sz="1600" dirty="0">
                <a:solidFill>
                  <a:srgbClr val="272525"/>
                </a:solidFill>
                <a:latin typeface="Inter" pitchFamily="34" charset="0"/>
                <a:ea typeface="Inter" pitchFamily="34" charset="-122"/>
                <a:cs typeface="Inter" pitchFamily="34" charset="-120"/>
              </a:rPr>
              <a:t>This structured approach ensures data integrity, efficient processing, and a responsive user experience.</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774502" y="651748"/>
            <a:ext cx="1643896" cy="427673"/>
          </a:xfrm>
          <a:prstGeom prst="roundRect">
            <a:avLst>
              <a:gd name="adj" fmla="val 17386"/>
            </a:avLst>
          </a:prstGeom>
          <a:noFill/>
          <a:ln w="7620">
            <a:solidFill>
              <a:srgbClr val="6237C8"/>
            </a:solidFill>
            <a:prstDash val="solid"/>
          </a:ln>
        </p:spPr>
      </p:sp>
      <p:sp>
        <p:nvSpPr>
          <p:cNvPr id="3" name="Text 1"/>
          <p:cNvSpPr/>
          <p:nvPr/>
        </p:nvSpPr>
        <p:spPr>
          <a:xfrm>
            <a:off x="914876" y="725686"/>
            <a:ext cx="1363147" cy="279797"/>
          </a:xfrm>
          <a:prstGeom prst="rect">
            <a:avLst/>
          </a:prstGeom>
          <a:noFill/>
          <a:ln/>
        </p:spPr>
        <p:txBody>
          <a:bodyPr wrap="none" lIns="0" tIns="0" rIns="0" bIns="0" rtlCol="0" anchor="t"/>
          <a:lstStyle/>
          <a:p>
            <a:pPr algn="l" indent="0" marL="0">
              <a:lnSpc>
                <a:spcPts val="2200"/>
              </a:lnSpc>
              <a:buNone/>
            </a:pPr>
            <a:r>
              <a:rPr lang="en-US" sz="1350" dirty="0">
                <a:solidFill>
                  <a:srgbClr val="6237C8"/>
                </a:solidFill>
                <a:latin typeface="Inter" pitchFamily="34" charset="0"/>
                <a:ea typeface="Inter" pitchFamily="34" charset="-122"/>
                <a:cs typeface="Inter" pitchFamily="34" charset="-120"/>
              </a:rPr>
              <a:t>INTRODUCTION</a:t>
            </a:r>
            <a:endParaRPr lang="en-US" sz="1350" dirty="0"/>
          </a:p>
        </p:txBody>
      </p:sp>
      <p:sp>
        <p:nvSpPr>
          <p:cNvPr id="4" name="Text 2"/>
          <p:cNvSpPr/>
          <p:nvPr/>
        </p:nvSpPr>
        <p:spPr>
          <a:xfrm>
            <a:off x="774502" y="1165741"/>
            <a:ext cx="7515582" cy="608528"/>
          </a:xfrm>
          <a:prstGeom prst="rect">
            <a:avLst/>
          </a:prstGeom>
          <a:noFill/>
          <a:ln/>
        </p:spPr>
        <p:txBody>
          <a:bodyPr wrap="none" lIns="0" tIns="0" rIns="0" bIns="0" rtlCol="0" anchor="t"/>
          <a:lstStyle/>
          <a:p>
            <a:pPr algn="l" indent="0" marL="0">
              <a:lnSpc>
                <a:spcPts val="4750"/>
              </a:lnSpc>
              <a:buNone/>
            </a:pPr>
            <a:r>
              <a:rPr lang="en-US" sz="3800" b="1" dirty="0">
                <a:solidFill>
                  <a:srgbClr val="F95F88"/>
                </a:solidFill>
                <a:latin typeface="Petrona Bold" pitchFamily="34" charset="0"/>
                <a:ea typeface="Petrona Bold" pitchFamily="34" charset="-122"/>
                <a:cs typeface="Petrona Bold" pitchFamily="34" charset="-120"/>
              </a:rPr>
              <a:t>Streamlining Academic Workflow</a:t>
            </a:r>
            <a:endParaRPr lang="en-US" sz="3800" dirty="0"/>
          </a:p>
        </p:txBody>
      </p:sp>
      <p:pic>
        <p:nvPicPr>
          <p:cNvPr id="5" name="Image 0" descr="preencoded.png">    </p:cNvPr>
          <p:cNvPicPr>
            <a:picLocks noChangeAspect="1"/>
          </p:cNvPicPr>
          <p:nvPr/>
        </p:nvPicPr>
        <p:blipFill>
          <a:blip r:embed="rId1"/>
          <a:stretch>
            <a:fillRect/>
          </a:stretch>
        </p:blipFill>
        <p:spPr>
          <a:xfrm>
            <a:off x="774502" y="2517815"/>
            <a:ext cx="8313896" cy="4640223"/>
          </a:xfrm>
          <a:prstGeom prst="rect">
            <a:avLst/>
          </a:prstGeom>
        </p:spPr>
      </p:pic>
      <p:sp>
        <p:nvSpPr>
          <p:cNvPr id="6" name="Text 3"/>
          <p:cNvSpPr/>
          <p:nvPr/>
        </p:nvSpPr>
        <p:spPr>
          <a:xfrm>
            <a:off x="9635847" y="2292191"/>
            <a:ext cx="4227552" cy="3148251"/>
          </a:xfrm>
          <a:prstGeom prst="rect">
            <a:avLst/>
          </a:prstGeom>
          <a:noFill/>
          <a:ln/>
        </p:spPr>
        <p:txBody>
          <a:bodyPr wrap="square" lIns="0" tIns="0" rIns="0" bIns="0" rtlCol="0" anchor="t"/>
          <a:lstStyle/>
          <a:p>
            <a:pPr algn="l" indent="0" marL="0">
              <a:lnSpc>
                <a:spcPts val="2750"/>
              </a:lnSpc>
              <a:buNone/>
            </a:pPr>
            <a:r>
              <a:rPr lang="en-US" sz="1700" dirty="0">
                <a:solidFill>
                  <a:srgbClr val="272525"/>
                </a:solidFill>
                <a:latin typeface="Inter" pitchFamily="34" charset="0"/>
                <a:ea typeface="Inter" pitchFamily="34" charset="-122"/>
                <a:cs typeface="Inter" pitchFamily="34" charset="-120"/>
              </a:rPr>
              <a:t>The Student Assignment Tracker System is a comprehensive full-stack web application designed to empower students in managing their academic tasks. It offers a centralized platform for creating, viewing, updating, and deleting assignments, tracking project statuses, and efficiently managing critical deadlines.</a:t>
            </a:r>
            <a:endParaRPr lang="en-US" sz="1700" dirty="0"/>
          </a:p>
        </p:txBody>
      </p:sp>
      <p:sp>
        <p:nvSpPr>
          <p:cNvPr id="7" name="Text 4"/>
          <p:cNvSpPr/>
          <p:nvPr/>
        </p:nvSpPr>
        <p:spPr>
          <a:xfrm>
            <a:off x="9635847" y="5634633"/>
            <a:ext cx="4227552" cy="1749028"/>
          </a:xfrm>
          <a:prstGeom prst="rect">
            <a:avLst/>
          </a:prstGeom>
          <a:noFill/>
          <a:ln/>
        </p:spPr>
        <p:txBody>
          <a:bodyPr wrap="square" lIns="0" tIns="0" rIns="0" bIns="0" rtlCol="0" anchor="t"/>
          <a:lstStyle/>
          <a:p>
            <a:pPr algn="l" indent="0" marL="0">
              <a:lnSpc>
                <a:spcPts val="2750"/>
              </a:lnSpc>
              <a:buNone/>
            </a:pPr>
            <a:r>
              <a:rPr lang="en-US" sz="1700" dirty="0">
                <a:solidFill>
                  <a:srgbClr val="272525"/>
                </a:solidFill>
                <a:latin typeface="Inter" pitchFamily="34" charset="0"/>
                <a:ea typeface="Inter" pitchFamily="34" charset="-122"/>
                <a:cs typeface="Inter" pitchFamily="34" charset="-120"/>
              </a:rPr>
              <a:t>This system aims to alleviate the challenges students face with disorganized assignment tracking, promoting better time management and academic performance.</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793790" y="1000244"/>
            <a:ext cx="1374815" cy="441484"/>
          </a:xfrm>
          <a:prstGeom prst="roundRect">
            <a:avLst>
              <a:gd name="adj" fmla="val 17263"/>
            </a:avLst>
          </a:prstGeom>
          <a:noFill/>
          <a:ln w="7620">
            <a:solidFill>
              <a:srgbClr val="6237C8"/>
            </a:solidFill>
            <a:prstDash val="solid"/>
          </a:ln>
        </p:spPr>
      </p:sp>
      <p:sp>
        <p:nvSpPr>
          <p:cNvPr id="3" name="Text 1"/>
          <p:cNvSpPr/>
          <p:nvPr/>
        </p:nvSpPr>
        <p:spPr>
          <a:xfrm>
            <a:off x="937498" y="1075849"/>
            <a:ext cx="1087398" cy="290274"/>
          </a:xfrm>
          <a:prstGeom prst="rect">
            <a:avLst/>
          </a:prstGeom>
          <a:noFill/>
          <a:ln/>
        </p:spPr>
        <p:txBody>
          <a:bodyPr wrap="none" lIns="0" tIns="0" rIns="0" bIns="0" rtlCol="0" anchor="t"/>
          <a:lstStyle/>
          <a:p>
            <a:pPr algn="l" indent="0" marL="0">
              <a:lnSpc>
                <a:spcPts val="2250"/>
              </a:lnSpc>
              <a:buNone/>
            </a:pPr>
            <a:r>
              <a:rPr lang="en-US" sz="1400" dirty="0">
                <a:solidFill>
                  <a:srgbClr val="6237C8"/>
                </a:solidFill>
                <a:latin typeface="Inter" pitchFamily="34" charset="0"/>
                <a:ea typeface="Inter" pitchFamily="34" charset="-122"/>
                <a:cs typeface="Inter" pitchFamily="34" charset="-120"/>
              </a:rPr>
              <a:t>CHALLENGE</a:t>
            </a:r>
            <a:endParaRPr lang="en-US" sz="1400" dirty="0"/>
          </a:p>
        </p:txBody>
      </p:sp>
      <p:sp>
        <p:nvSpPr>
          <p:cNvPr id="4" name="Text 2"/>
          <p:cNvSpPr/>
          <p:nvPr/>
        </p:nvSpPr>
        <p:spPr>
          <a:xfrm>
            <a:off x="793790" y="1532453"/>
            <a:ext cx="11996976" cy="623649"/>
          </a:xfrm>
          <a:prstGeom prst="rect">
            <a:avLst/>
          </a:prstGeom>
          <a:noFill/>
          <a:ln/>
        </p:spPr>
        <p:txBody>
          <a:bodyPr wrap="none" lIns="0" tIns="0" rIns="0" bIns="0" rtlCol="0" anchor="t"/>
          <a:lstStyle/>
          <a:p>
            <a:pPr algn="l" indent="0" marL="0">
              <a:lnSpc>
                <a:spcPts val="4900"/>
              </a:lnSpc>
              <a:buNone/>
            </a:pPr>
            <a:r>
              <a:rPr lang="en-US" sz="3900" b="1" dirty="0">
                <a:solidFill>
                  <a:srgbClr val="F95F88"/>
                </a:solidFill>
                <a:latin typeface="Petrona Bold" pitchFamily="34" charset="0"/>
                <a:ea typeface="Petrona Bold" pitchFamily="34" charset="-122"/>
                <a:cs typeface="Petrona Bold" pitchFamily="34" charset="-120"/>
              </a:rPr>
              <a:t>Addressing the Problem of Assignment Management</a:t>
            </a:r>
            <a:endParaRPr lang="en-US" sz="3900" dirty="0"/>
          </a:p>
        </p:txBody>
      </p:sp>
      <p:sp>
        <p:nvSpPr>
          <p:cNvPr id="5" name="Shape 3"/>
          <p:cNvSpPr/>
          <p:nvPr/>
        </p:nvSpPr>
        <p:spPr>
          <a:xfrm>
            <a:off x="793790" y="2836426"/>
            <a:ext cx="6407944" cy="1912977"/>
          </a:xfrm>
          <a:prstGeom prst="roundRect">
            <a:avLst>
              <a:gd name="adj" fmla="val 7648"/>
            </a:avLst>
          </a:prstGeom>
          <a:solidFill>
            <a:srgbClr val="FDFAF7"/>
          </a:solidFill>
          <a:ln/>
        </p:spPr>
      </p:sp>
      <p:sp>
        <p:nvSpPr>
          <p:cNvPr id="6" name="Shape 4"/>
          <p:cNvSpPr/>
          <p:nvPr/>
        </p:nvSpPr>
        <p:spPr>
          <a:xfrm>
            <a:off x="793790" y="2805946"/>
            <a:ext cx="6407944" cy="121920"/>
          </a:xfrm>
          <a:prstGeom prst="roundRect">
            <a:avLst>
              <a:gd name="adj" fmla="val 78139"/>
            </a:avLst>
          </a:prstGeom>
          <a:solidFill>
            <a:srgbClr val="6237C8"/>
          </a:solidFill>
          <a:ln/>
        </p:spPr>
      </p:sp>
      <p:sp>
        <p:nvSpPr>
          <p:cNvPr id="7" name="Shape 5"/>
          <p:cNvSpPr/>
          <p:nvPr/>
        </p:nvSpPr>
        <p:spPr>
          <a:xfrm>
            <a:off x="3657540" y="2496264"/>
            <a:ext cx="680442" cy="680442"/>
          </a:xfrm>
          <a:prstGeom prst="roundRect">
            <a:avLst>
              <a:gd name="adj" fmla="val 134383"/>
            </a:avLst>
          </a:prstGeom>
          <a:solidFill>
            <a:srgbClr val="6237C8"/>
          </a:solidFill>
          <a:ln/>
        </p:spPr>
      </p:sp>
      <p:sp>
        <p:nvSpPr>
          <p:cNvPr id="8" name="Text 6"/>
          <p:cNvSpPr/>
          <p:nvPr/>
        </p:nvSpPr>
        <p:spPr>
          <a:xfrm>
            <a:off x="3861614" y="2666405"/>
            <a:ext cx="272177" cy="340162"/>
          </a:xfrm>
          <a:prstGeom prst="rect">
            <a:avLst/>
          </a:prstGeom>
          <a:noFill/>
          <a:ln/>
        </p:spPr>
        <p:txBody>
          <a:bodyPr wrap="none" lIns="0" tIns="0" rIns="0" bIns="0" rtlCol="0" anchor="t"/>
          <a:lstStyle/>
          <a:p>
            <a:pPr algn="l" indent="0" marL="0">
              <a:lnSpc>
                <a:spcPts val="3400"/>
              </a:lnSpc>
              <a:buNone/>
            </a:pPr>
            <a:r>
              <a:rPr lang="en-US" sz="2100" b="1" dirty="0">
                <a:solidFill>
                  <a:srgbClr val="FFFFFF"/>
                </a:solidFill>
                <a:latin typeface="Petrona Bold" pitchFamily="34" charset="0"/>
                <a:ea typeface="Petrona Bold" pitchFamily="34" charset="-122"/>
                <a:cs typeface="Petrona Bold" pitchFamily="34" charset="-120"/>
              </a:rPr>
              <a:t>1</a:t>
            </a:r>
            <a:endParaRPr lang="en-US" sz="2100" dirty="0"/>
          </a:p>
        </p:txBody>
      </p:sp>
      <p:sp>
        <p:nvSpPr>
          <p:cNvPr id="9" name="Text 7"/>
          <p:cNvSpPr/>
          <p:nvPr/>
        </p:nvSpPr>
        <p:spPr>
          <a:xfrm>
            <a:off x="1051084" y="3403402"/>
            <a:ext cx="5893356" cy="1088708"/>
          </a:xfrm>
          <a:prstGeom prst="rect">
            <a:avLst/>
          </a:prstGeom>
          <a:noFill/>
          <a:ln/>
        </p:spPr>
        <p:txBody>
          <a:bodyPr wrap="square" lIns="0" tIns="0" rIns="0" bIns="0" rtlCol="0" anchor="t"/>
          <a:lstStyle/>
          <a:p>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Disorganized Tracking:</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Students often struggle with multiple platforms and manual methods to keep track of assignments, leading to missed deadlines.</a:t>
            </a:r>
            <a:endParaRPr lang="en-US" sz="1750" dirty="0"/>
          </a:p>
        </p:txBody>
      </p:sp>
      <p:sp>
        <p:nvSpPr>
          <p:cNvPr id="10" name="Shape 8"/>
          <p:cNvSpPr/>
          <p:nvPr/>
        </p:nvSpPr>
        <p:spPr>
          <a:xfrm>
            <a:off x="7428548" y="2836426"/>
            <a:ext cx="6408063" cy="1912977"/>
          </a:xfrm>
          <a:prstGeom prst="roundRect">
            <a:avLst>
              <a:gd name="adj" fmla="val 7648"/>
            </a:avLst>
          </a:prstGeom>
          <a:solidFill>
            <a:srgbClr val="FDFAF7"/>
          </a:solidFill>
          <a:ln/>
        </p:spPr>
      </p:sp>
      <p:sp>
        <p:nvSpPr>
          <p:cNvPr id="11" name="Shape 9"/>
          <p:cNvSpPr/>
          <p:nvPr/>
        </p:nvSpPr>
        <p:spPr>
          <a:xfrm>
            <a:off x="7428548" y="2805946"/>
            <a:ext cx="6408063" cy="121920"/>
          </a:xfrm>
          <a:prstGeom prst="roundRect">
            <a:avLst>
              <a:gd name="adj" fmla="val 78139"/>
            </a:avLst>
          </a:prstGeom>
          <a:solidFill>
            <a:srgbClr val="6237C8"/>
          </a:solidFill>
          <a:ln/>
        </p:spPr>
      </p:sp>
      <p:sp>
        <p:nvSpPr>
          <p:cNvPr id="12" name="Shape 10"/>
          <p:cNvSpPr/>
          <p:nvPr/>
        </p:nvSpPr>
        <p:spPr>
          <a:xfrm>
            <a:off x="10292298" y="2496264"/>
            <a:ext cx="680442" cy="680442"/>
          </a:xfrm>
          <a:prstGeom prst="roundRect">
            <a:avLst>
              <a:gd name="adj" fmla="val 134383"/>
            </a:avLst>
          </a:prstGeom>
          <a:solidFill>
            <a:srgbClr val="6237C8"/>
          </a:solidFill>
          <a:ln/>
        </p:spPr>
      </p:sp>
      <p:sp>
        <p:nvSpPr>
          <p:cNvPr id="13" name="Text 11"/>
          <p:cNvSpPr/>
          <p:nvPr/>
        </p:nvSpPr>
        <p:spPr>
          <a:xfrm>
            <a:off x="10496371" y="2666405"/>
            <a:ext cx="272177" cy="340162"/>
          </a:xfrm>
          <a:prstGeom prst="rect">
            <a:avLst/>
          </a:prstGeom>
          <a:noFill/>
          <a:ln/>
        </p:spPr>
        <p:txBody>
          <a:bodyPr wrap="none" lIns="0" tIns="0" rIns="0" bIns="0" rtlCol="0" anchor="t"/>
          <a:lstStyle/>
          <a:p>
            <a:pPr algn="l" indent="0" marL="0">
              <a:lnSpc>
                <a:spcPts val="3400"/>
              </a:lnSpc>
              <a:buNone/>
            </a:pPr>
            <a:r>
              <a:rPr lang="en-US" sz="2100" b="1" dirty="0">
                <a:solidFill>
                  <a:srgbClr val="FFFFFF"/>
                </a:solidFill>
                <a:latin typeface="Petrona Bold" pitchFamily="34" charset="0"/>
                <a:ea typeface="Petrona Bold" pitchFamily="34" charset="-122"/>
                <a:cs typeface="Petrona Bold" pitchFamily="34" charset="-120"/>
              </a:rPr>
              <a:t>2</a:t>
            </a:r>
            <a:endParaRPr lang="en-US" sz="2100" dirty="0"/>
          </a:p>
        </p:txBody>
      </p:sp>
      <p:sp>
        <p:nvSpPr>
          <p:cNvPr id="14" name="Text 12"/>
          <p:cNvSpPr/>
          <p:nvPr/>
        </p:nvSpPr>
        <p:spPr>
          <a:xfrm>
            <a:off x="7685842" y="3403402"/>
            <a:ext cx="5893475" cy="1088708"/>
          </a:xfrm>
          <a:prstGeom prst="rect">
            <a:avLst/>
          </a:prstGeom>
          <a:noFill/>
          <a:ln/>
        </p:spPr>
        <p:txBody>
          <a:bodyPr wrap="square" lIns="0" tIns="0" rIns="0" bIns="0" rtlCol="0" anchor="t"/>
          <a:lstStyle/>
          <a:p>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Lack of Centralization:</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A fragmented approach to assignment information results in inefficiency and increased stress.</a:t>
            </a:r>
            <a:endParaRPr lang="en-US" sz="1750" dirty="0"/>
          </a:p>
        </p:txBody>
      </p:sp>
      <p:sp>
        <p:nvSpPr>
          <p:cNvPr id="15" name="Shape 13"/>
          <p:cNvSpPr/>
          <p:nvPr/>
        </p:nvSpPr>
        <p:spPr>
          <a:xfrm>
            <a:off x="793790" y="5316379"/>
            <a:ext cx="6407944" cy="1912977"/>
          </a:xfrm>
          <a:prstGeom prst="roundRect">
            <a:avLst>
              <a:gd name="adj" fmla="val 7648"/>
            </a:avLst>
          </a:prstGeom>
          <a:solidFill>
            <a:srgbClr val="FDFAF7"/>
          </a:solidFill>
          <a:ln/>
        </p:spPr>
      </p:sp>
      <p:sp>
        <p:nvSpPr>
          <p:cNvPr id="16" name="Shape 14"/>
          <p:cNvSpPr/>
          <p:nvPr/>
        </p:nvSpPr>
        <p:spPr>
          <a:xfrm>
            <a:off x="793790" y="5285899"/>
            <a:ext cx="6407944" cy="121920"/>
          </a:xfrm>
          <a:prstGeom prst="roundRect">
            <a:avLst>
              <a:gd name="adj" fmla="val 78139"/>
            </a:avLst>
          </a:prstGeom>
          <a:solidFill>
            <a:srgbClr val="6237C8"/>
          </a:solidFill>
          <a:ln/>
        </p:spPr>
      </p:sp>
      <p:sp>
        <p:nvSpPr>
          <p:cNvPr id="17" name="Shape 15"/>
          <p:cNvSpPr/>
          <p:nvPr/>
        </p:nvSpPr>
        <p:spPr>
          <a:xfrm>
            <a:off x="3657540" y="4976217"/>
            <a:ext cx="680442" cy="680442"/>
          </a:xfrm>
          <a:prstGeom prst="roundRect">
            <a:avLst>
              <a:gd name="adj" fmla="val 134383"/>
            </a:avLst>
          </a:prstGeom>
          <a:solidFill>
            <a:srgbClr val="6237C8"/>
          </a:solidFill>
          <a:ln/>
        </p:spPr>
      </p:sp>
      <p:sp>
        <p:nvSpPr>
          <p:cNvPr id="18" name="Text 16"/>
          <p:cNvSpPr/>
          <p:nvPr/>
        </p:nvSpPr>
        <p:spPr>
          <a:xfrm>
            <a:off x="3861614" y="5146357"/>
            <a:ext cx="272177" cy="340162"/>
          </a:xfrm>
          <a:prstGeom prst="rect">
            <a:avLst/>
          </a:prstGeom>
          <a:noFill/>
          <a:ln/>
        </p:spPr>
        <p:txBody>
          <a:bodyPr wrap="none" lIns="0" tIns="0" rIns="0" bIns="0" rtlCol="0" anchor="t"/>
          <a:lstStyle/>
          <a:p>
            <a:pPr algn="l" indent="0" marL="0">
              <a:lnSpc>
                <a:spcPts val="3400"/>
              </a:lnSpc>
              <a:buNone/>
            </a:pPr>
            <a:r>
              <a:rPr lang="en-US" sz="2100" b="1" dirty="0">
                <a:solidFill>
                  <a:srgbClr val="FFFFFF"/>
                </a:solidFill>
                <a:latin typeface="Petrona Bold" pitchFamily="34" charset="0"/>
                <a:ea typeface="Petrona Bold" pitchFamily="34" charset="-122"/>
                <a:cs typeface="Petrona Bold" pitchFamily="34" charset="-120"/>
              </a:rPr>
              <a:t>3</a:t>
            </a:r>
            <a:endParaRPr lang="en-US" sz="2100" dirty="0"/>
          </a:p>
        </p:txBody>
      </p:sp>
      <p:sp>
        <p:nvSpPr>
          <p:cNvPr id="19" name="Text 17"/>
          <p:cNvSpPr/>
          <p:nvPr/>
        </p:nvSpPr>
        <p:spPr>
          <a:xfrm>
            <a:off x="1051084" y="5883354"/>
            <a:ext cx="5893356" cy="1088708"/>
          </a:xfrm>
          <a:prstGeom prst="rect">
            <a:avLst/>
          </a:prstGeom>
          <a:noFill/>
          <a:ln/>
        </p:spPr>
        <p:txBody>
          <a:bodyPr wrap="square" lIns="0" tIns="0" rIns="0" bIns="0" rtlCol="0" anchor="t"/>
          <a:lstStyle/>
          <a:p>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Ineffective Prioritization:</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Without a clear overview, prioritizing tasks becomes challenging, impacting academic success.</a:t>
            </a:r>
            <a:endParaRPr lang="en-US" sz="1750" dirty="0"/>
          </a:p>
        </p:txBody>
      </p:sp>
      <p:sp>
        <p:nvSpPr>
          <p:cNvPr id="20" name="Shape 18"/>
          <p:cNvSpPr/>
          <p:nvPr/>
        </p:nvSpPr>
        <p:spPr>
          <a:xfrm>
            <a:off x="7428548" y="5316379"/>
            <a:ext cx="6408063" cy="1912977"/>
          </a:xfrm>
          <a:prstGeom prst="roundRect">
            <a:avLst>
              <a:gd name="adj" fmla="val 7648"/>
            </a:avLst>
          </a:prstGeom>
          <a:solidFill>
            <a:srgbClr val="FDFAF7"/>
          </a:solidFill>
          <a:ln/>
        </p:spPr>
      </p:sp>
      <p:sp>
        <p:nvSpPr>
          <p:cNvPr id="21" name="Shape 19"/>
          <p:cNvSpPr/>
          <p:nvPr/>
        </p:nvSpPr>
        <p:spPr>
          <a:xfrm>
            <a:off x="7428548" y="5285899"/>
            <a:ext cx="6408063" cy="121920"/>
          </a:xfrm>
          <a:prstGeom prst="roundRect">
            <a:avLst>
              <a:gd name="adj" fmla="val 78139"/>
            </a:avLst>
          </a:prstGeom>
          <a:solidFill>
            <a:srgbClr val="6237C8"/>
          </a:solidFill>
          <a:ln/>
        </p:spPr>
      </p:sp>
      <p:sp>
        <p:nvSpPr>
          <p:cNvPr id="22" name="Shape 20"/>
          <p:cNvSpPr/>
          <p:nvPr/>
        </p:nvSpPr>
        <p:spPr>
          <a:xfrm>
            <a:off x="10292298" y="4976217"/>
            <a:ext cx="680442" cy="680442"/>
          </a:xfrm>
          <a:prstGeom prst="roundRect">
            <a:avLst>
              <a:gd name="adj" fmla="val 134383"/>
            </a:avLst>
          </a:prstGeom>
          <a:solidFill>
            <a:srgbClr val="6237C8"/>
          </a:solidFill>
          <a:ln/>
        </p:spPr>
      </p:sp>
      <p:sp>
        <p:nvSpPr>
          <p:cNvPr id="23" name="Text 21"/>
          <p:cNvSpPr/>
          <p:nvPr/>
        </p:nvSpPr>
        <p:spPr>
          <a:xfrm>
            <a:off x="10496371" y="5146357"/>
            <a:ext cx="272177" cy="340162"/>
          </a:xfrm>
          <a:prstGeom prst="rect">
            <a:avLst/>
          </a:prstGeom>
          <a:noFill/>
          <a:ln/>
        </p:spPr>
        <p:txBody>
          <a:bodyPr wrap="none" lIns="0" tIns="0" rIns="0" bIns="0" rtlCol="0" anchor="t"/>
          <a:lstStyle/>
          <a:p>
            <a:pPr algn="l" indent="0" marL="0">
              <a:lnSpc>
                <a:spcPts val="3400"/>
              </a:lnSpc>
              <a:buNone/>
            </a:pPr>
            <a:r>
              <a:rPr lang="en-US" sz="2100" b="1" dirty="0">
                <a:solidFill>
                  <a:srgbClr val="FFFFFF"/>
                </a:solidFill>
                <a:latin typeface="Petrona Bold" pitchFamily="34" charset="0"/>
                <a:ea typeface="Petrona Bold" pitchFamily="34" charset="-122"/>
                <a:cs typeface="Petrona Bold" pitchFamily="34" charset="-120"/>
              </a:rPr>
              <a:t>4</a:t>
            </a:r>
            <a:endParaRPr lang="en-US" sz="2100" dirty="0"/>
          </a:p>
        </p:txBody>
      </p:sp>
      <p:sp>
        <p:nvSpPr>
          <p:cNvPr id="24" name="Text 22"/>
          <p:cNvSpPr/>
          <p:nvPr/>
        </p:nvSpPr>
        <p:spPr>
          <a:xfrm>
            <a:off x="7685842" y="5883354"/>
            <a:ext cx="5893475" cy="1088708"/>
          </a:xfrm>
          <a:prstGeom prst="rect">
            <a:avLst/>
          </a:prstGeom>
          <a:noFill/>
          <a:ln/>
        </p:spPr>
        <p:txBody>
          <a:bodyPr wrap="square" lIns="0" tIns="0" rIns="0" bIns="0" rtlCol="0" anchor="t"/>
          <a:lstStyle/>
          <a:p>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Poor Deadline Management:</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Critical submission dates are easily overlooked, leading to last-minute rushes and lower quality work.</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793790" y="1625084"/>
            <a:ext cx="899160" cy="441484"/>
          </a:xfrm>
          <a:prstGeom prst="roundRect">
            <a:avLst>
              <a:gd name="adj" fmla="val 17263"/>
            </a:avLst>
          </a:prstGeom>
          <a:noFill/>
          <a:ln w="7620">
            <a:solidFill>
              <a:srgbClr val="6237C8"/>
            </a:solidFill>
            <a:prstDash val="solid"/>
          </a:ln>
        </p:spPr>
      </p:sp>
      <p:sp>
        <p:nvSpPr>
          <p:cNvPr id="3" name="Text 1"/>
          <p:cNvSpPr/>
          <p:nvPr/>
        </p:nvSpPr>
        <p:spPr>
          <a:xfrm>
            <a:off x="937498" y="1700689"/>
            <a:ext cx="611743" cy="290274"/>
          </a:xfrm>
          <a:prstGeom prst="rect">
            <a:avLst/>
          </a:prstGeom>
          <a:noFill/>
          <a:ln/>
        </p:spPr>
        <p:txBody>
          <a:bodyPr wrap="none" lIns="0" tIns="0" rIns="0" bIns="0" rtlCol="0" anchor="t"/>
          <a:lstStyle/>
          <a:p>
            <a:pPr algn="l" indent="0" marL="0">
              <a:lnSpc>
                <a:spcPts val="2250"/>
              </a:lnSpc>
              <a:buNone/>
            </a:pPr>
            <a:r>
              <a:rPr lang="en-US" sz="1400" dirty="0">
                <a:solidFill>
                  <a:srgbClr val="6237C8"/>
                </a:solidFill>
                <a:latin typeface="Inter" pitchFamily="34" charset="0"/>
                <a:ea typeface="Inter" pitchFamily="34" charset="-122"/>
                <a:cs typeface="Inter" pitchFamily="34" charset="-120"/>
              </a:rPr>
              <a:t>GOALS</a:t>
            </a:r>
            <a:endParaRPr lang="en-US" sz="1400" dirty="0"/>
          </a:p>
        </p:txBody>
      </p:sp>
      <p:sp>
        <p:nvSpPr>
          <p:cNvPr id="4" name="Text 2"/>
          <p:cNvSpPr/>
          <p:nvPr/>
        </p:nvSpPr>
        <p:spPr>
          <a:xfrm>
            <a:off x="793790" y="2157293"/>
            <a:ext cx="4990148" cy="623649"/>
          </a:xfrm>
          <a:prstGeom prst="rect">
            <a:avLst/>
          </a:prstGeom>
          <a:noFill/>
          <a:ln/>
        </p:spPr>
        <p:txBody>
          <a:bodyPr wrap="none" lIns="0" tIns="0" rIns="0" bIns="0" rtlCol="0" anchor="t"/>
          <a:lstStyle/>
          <a:p>
            <a:pPr algn="l" indent="0" marL="0">
              <a:lnSpc>
                <a:spcPts val="4900"/>
              </a:lnSpc>
              <a:buNone/>
            </a:pPr>
            <a:r>
              <a:rPr lang="en-US" sz="3900" b="1" dirty="0">
                <a:solidFill>
                  <a:srgbClr val="F95F88"/>
                </a:solidFill>
                <a:latin typeface="Petrona Bold" pitchFamily="34" charset="0"/>
                <a:ea typeface="Petrona Bold" pitchFamily="34" charset="-122"/>
                <a:cs typeface="Petrona Bold" pitchFamily="34" charset="-120"/>
              </a:rPr>
              <a:t>Key Objectives</a:t>
            </a:r>
            <a:endParaRPr lang="en-US" sz="3900" dirty="0"/>
          </a:p>
        </p:txBody>
      </p:sp>
      <p:pic>
        <p:nvPicPr>
          <p:cNvPr id="5" name="Image 0" descr="preencoded.png">    </p:cNvPr>
          <p:cNvPicPr>
            <a:picLocks noChangeAspect="1"/>
          </p:cNvPicPr>
          <p:nvPr/>
        </p:nvPicPr>
        <p:blipFill>
          <a:blip r:embed="rId1"/>
          <a:stretch>
            <a:fillRect/>
          </a:stretch>
        </p:blipFill>
        <p:spPr>
          <a:xfrm>
            <a:off x="793790" y="3121104"/>
            <a:ext cx="1077635" cy="1077635"/>
          </a:xfrm>
          <a:prstGeom prst="rect">
            <a:avLst/>
          </a:prstGeom>
        </p:spPr>
      </p:pic>
      <p:sp>
        <p:nvSpPr>
          <p:cNvPr id="6" name="Text 3"/>
          <p:cNvSpPr/>
          <p:nvPr/>
        </p:nvSpPr>
        <p:spPr>
          <a:xfrm>
            <a:off x="2098238" y="3121104"/>
            <a:ext cx="1743551" cy="1169789"/>
          </a:xfrm>
          <a:prstGeom prst="rect">
            <a:avLst/>
          </a:prstGeom>
          <a:noFill/>
          <a:ln/>
        </p:spPr>
        <p:txBody>
          <a:bodyPr wrap="square" lIns="0" tIns="0" rIns="0" bIns="0" rtlCol="0" anchor="t"/>
          <a:lstStyle/>
          <a:p>
            <a:pPr algn="l" indent="0" marL="0">
              <a:lnSpc>
                <a:spcPts val="3050"/>
              </a:lnSpc>
              <a:buNone/>
            </a:pPr>
            <a:r>
              <a:rPr lang="en-US" sz="2450" b="1" dirty="0">
                <a:solidFill>
                  <a:srgbClr val="272525"/>
                </a:solidFill>
                <a:latin typeface="Petrona Bold" pitchFamily="34" charset="0"/>
                <a:ea typeface="Petrona Bold" pitchFamily="34" charset="-122"/>
                <a:cs typeface="Petrona Bold" pitchFamily="34" charset="-120"/>
              </a:rPr>
              <a:t>Enhance Organization</a:t>
            </a:r>
            <a:endParaRPr lang="en-US" sz="2450" dirty="0"/>
          </a:p>
        </p:txBody>
      </p:sp>
      <p:sp>
        <p:nvSpPr>
          <p:cNvPr id="7" name="Text 4"/>
          <p:cNvSpPr/>
          <p:nvPr/>
        </p:nvSpPr>
        <p:spPr>
          <a:xfrm>
            <a:off x="2098238" y="4426982"/>
            <a:ext cx="1743551"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Provide a single, intuitive platform for all assignment details.</a:t>
            </a:r>
            <a:endParaRPr lang="en-US" sz="1750" dirty="0"/>
          </a:p>
        </p:txBody>
      </p:sp>
      <p:pic>
        <p:nvPicPr>
          <p:cNvPr id="8" name="Image 1" descr="preencoded.png">    </p:cNvPr>
          <p:cNvPicPr>
            <a:picLocks noChangeAspect="1"/>
          </p:cNvPicPr>
          <p:nvPr/>
        </p:nvPicPr>
        <p:blipFill>
          <a:blip r:embed="rId2"/>
          <a:stretch>
            <a:fillRect/>
          </a:stretch>
        </p:blipFill>
        <p:spPr>
          <a:xfrm>
            <a:off x="4125278" y="3121104"/>
            <a:ext cx="1077635" cy="1077635"/>
          </a:xfrm>
          <a:prstGeom prst="rect">
            <a:avLst/>
          </a:prstGeom>
        </p:spPr>
      </p:pic>
      <p:sp>
        <p:nvSpPr>
          <p:cNvPr id="9" name="Text 5"/>
          <p:cNvSpPr/>
          <p:nvPr/>
        </p:nvSpPr>
        <p:spPr>
          <a:xfrm>
            <a:off x="5429726" y="3121104"/>
            <a:ext cx="1743670" cy="1169789"/>
          </a:xfrm>
          <a:prstGeom prst="rect">
            <a:avLst/>
          </a:prstGeom>
          <a:noFill/>
          <a:ln/>
        </p:spPr>
        <p:txBody>
          <a:bodyPr wrap="square" lIns="0" tIns="0" rIns="0" bIns="0" rtlCol="0" anchor="t"/>
          <a:lstStyle/>
          <a:p>
            <a:pPr algn="l" indent="0" marL="0">
              <a:lnSpc>
                <a:spcPts val="3050"/>
              </a:lnSpc>
              <a:buNone/>
            </a:pPr>
            <a:r>
              <a:rPr lang="en-US" sz="2450" b="1" dirty="0">
                <a:solidFill>
                  <a:srgbClr val="272525"/>
                </a:solidFill>
                <a:latin typeface="Petrona Bold" pitchFamily="34" charset="0"/>
                <a:ea typeface="Petrona Bold" pitchFamily="34" charset="-122"/>
                <a:cs typeface="Petrona Bold" pitchFamily="34" charset="-120"/>
              </a:rPr>
              <a:t>Improve Status Tracking</a:t>
            </a:r>
            <a:endParaRPr lang="en-US" sz="2450" dirty="0"/>
          </a:p>
        </p:txBody>
      </p:sp>
      <p:sp>
        <p:nvSpPr>
          <p:cNvPr id="10" name="Text 6"/>
          <p:cNvSpPr/>
          <p:nvPr/>
        </p:nvSpPr>
        <p:spPr>
          <a:xfrm>
            <a:off x="5429726" y="4426982"/>
            <a:ext cx="1743670"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Offer clear visualization of assignment progress and completion.</a:t>
            </a:r>
            <a:endParaRPr lang="en-US" sz="1750" dirty="0"/>
          </a:p>
        </p:txBody>
      </p:sp>
      <p:pic>
        <p:nvPicPr>
          <p:cNvPr id="11" name="Image 2" descr="preencoded.png">    </p:cNvPr>
          <p:cNvPicPr>
            <a:picLocks noChangeAspect="1"/>
          </p:cNvPicPr>
          <p:nvPr/>
        </p:nvPicPr>
        <p:blipFill>
          <a:blip r:embed="rId3"/>
          <a:stretch>
            <a:fillRect/>
          </a:stretch>
        </p:blipFill>
        <p:spPr>
          <a:xfrm>
            <a:off x="7456884" y="3121104"/>
            <a:ext cx="1077635" cy="1077635"/>
          </a:xfrm>
          <a:prstGeom prst="rect">
            <a:avLst/>
          </a:prstGeom>
        </p:spPr>
      </p:pic>
      <p:sp>
        <p:nvSpPr>
          <p:cNvPr id="12" name="Text 7"/>
          <p:cNvSpPr/>
          <p:nvPr/>
        </p:nvSpPr>
        <p:spPr>
          <a:xfrm>
            <a:off x="8761333" y="3121104"/>
            <a:ext cx="1743670" cy="1169789"/>
          </a:xfrm>
          <a:prstGeom prst="rect">
            <a:avLst/>
          </a:prstGeom>
          <a:noFill/>
          <a:ln/>
        </p:spPr>
        <p:txBody>
          <a:bodyPr wrap="square" lIns="0" tIns="0" rIns="0" bIns="0" rtlCol="0" anchor="t"/>
          <a:lstStyle/>
          <a:p>
            <a:pPr algn="l" indent="0" marL="0">
              <a:lnSpc>
                <a:spcPts val="3050"/>
              </a:lnSpc>
              <a:buNone/>
            </a:pPr>
            <a:r>
              <a:rPr lang="en-US" sz="2450" b="1" dirty="0">
                <a:solidFill>
                  <a:srgbClr val="272525"/>
                </a:solidFill>
                <a:latin typeface="Petrona Bold" pitchFamily="34" charset="0"/>
                <a:ea typeface="Petrona Bold" pitchFamily="34" charset="-122"/>
                <a:cs typeface="Petrona Bold" pitchFamily="34" charset="-120"/>
              </a:rPr>
              <a:t>Boost Deadline Adherence</a:t>
            </a:r>
            <a:endParaRPr lang="en-US" sz="2450" dirty="0"/>
          </a:p>
        </p:txBody>
      </p:sp>
      <p:sp>
        <p:nvSpPr>
          <p:cNvPr id="13" name="Text 8"/>
          <p:cNvSpPr/>
          <p:nvPr/>
        </p:nvSpPr>
        <p:spPr>
          <a:xfrm>
            <a:off x="8761333" y="4426982"/>
            <a:ext cx="1743670" cy="217741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Help students manage and meet submission deadlines effectively.</a:t>
            </a:r>
            <a:endParaRPr lang="en-US" sz="1750" dirty="0"/>
          </a:p>
        </p:txBody>
      </p:sp>
      <p:pic>
        <p:nvPicPr>
          <p:cNvPr id="14" name="Image 3" descr="preencoded.png">    </p:cNvPr>
          <p:cNvPicPr>
            <a:picLocks noChangeAspect="1"/>
          </p:cNvPicPr>
          <p:nvPr/>
        </p:nvPicPr>
        <p:blipFill>
          <a:blip r:embed="rId4"/>
          <a:stretch>
            <a:fillRect/>
          </a:stretch>
        </p:blipFill>
        <p:spPr>
          <a:xfrm>
            <a:off x="10788491" y="3121104"/>
            <a:ext cx="1077635" cy="1077635"/>
          </a:xfrm>
          <a:prstGeom prst="rect">
            <a:avLst/>
          </a:prstGeom>
        </p:spPr>
      </p:pic>
      <p:sp>
        <p:nvSpPr>
          <p:cNvPr id="15" name="Text 9"/>
          <p:cNvSpPr/>
          <p:nvPr/>
        </p:nvSpPr>
        <p:spPr>
          <a:xfrm>
            <a:off x="12092940" y="3121104"/>
            <a:ext cx="1743670" cy="1169789"/>
          </a:xfrm>
          <a:prstGeom prst="rect">
            <a:avLst/>
          </a:prstGeom>
          <a:noFill/>
          <a:ln/>
        </p:spPr>
        <p:txBody>
          <a:bodyPr wrap="square" lIns="0" tIns="0" rIns="0" bIns="0" rtlCol="0" anchor="t"/>
          <a:lstStyle/>
          <a:p>
            <a:pPr algn="l" indent="0" marL="0">
              <a:lnSpc>
                <a:spcPts val="3050"/>
              </a:lnSpc>
              <a:buNone/>
            </a:pPr>
            <a:r>
              <a:rPr lang="en-US" sz="2450" b="1" dirty="0">
                <a:solidFill>
                  <a:srgbClr val="272525"/>
                </a:solidFill>
                <a:latin typeface="Petrona Bold" pitchFamily="34" charset="0"/>
                <a:ea typeface="Petrona Bold" pitchFamily="34" charset="-122"/>
                <a:cs typeface="Petrona Bold" pitchFamily="34" charset="-120"/>
              </a:rPr>
              <a:t>Promote Academic Success</a:t>
            </a:r>
            <a:endParaRPr lang="en-US" sz="2450" dirty="0"/>
          </a:p>
        </p:txBody>
      </p:sp>
      <p:sp>
        <p:nvSpPr>
          <p:cNvPr id="16" name="Text 10"/>
          <p:cNvSpPr/>
          <p:nvPr/>
        </p:nvSpPr>
        <p:spPr>
          <a:xfrm>
            <a:off x="12092940" y="4426982"/>
            <a:ext cx="1743670"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Reduce stress and support better academic outcomes for students.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1917859" y="449342"/>
            <a:ext cx="1163955" cy="278130"/>
          </a:xfrm>
          <a:prstGeom prst="roundRect">
            <a:avLst>
              <a:gd name="adj" fmla="val 18900"/>
            </a:avLst>
          </a:prstGeom>
          <a:noFill/>
          <a:ln w="7620">
            <a:solidFill>
              <a:srgbClr val="6237C8"/>
            </a:solidFill>
            <a:prstDash val="solid"/>
          </a:ln>
        </p:spPr>
      </p:sp>
      <p:sp>
        <p:nvSpPr>
          <p:cNvPr id="3" name="Text 1"/>
          <p:cNvSpPr/>
          <p:nvPr/>
        </p:nvSpPr>
        <p:spPr>
          <a:xfrm>
            <a:off x="2019300" y="503873"/>
            <a:ext cx="961073" cy="169069"/>
          </a:xfrm>
          <a:prstGeom prst="rect">
            <a:avLst/>
          </a:prstGeom>
          <a:noFill/>
          <a:ln/>
        </p:spPr>
        <p:txBody>
          <a:bodyPr wrap="none" lIns="0" tIns="0" rIns="0" bIns="0" rtlCol="0" anchor="t"/>
          <a:lstStyle/>
          <a:p>
            <a:pPr algn="l" indent="0" marL="0">
              <a:lnSpc>
                <a:spcPts val="1300"/>
              </a:lnSpc>
              <a:buNone/>
            </a:pPr>
            <a:r>
              <a:rPr lang="en-US" sz="950" dirty="0">
                <a:solidFill>
                  <a:srgbClr val="6237C8"/>
                </a:solidFill>
                <a:latin typeface="Inter" pitchFamily="34" charset="0"/>
                <a:ea typeface="Inter" pitchFamily="34" charset="-122"/>
                <a:cs typeface="Inter" pitchFamily="34" charset="-120"/>
              </a:rPr>
              <a:t>ARCHITECTURE</a:t>
            </a:r>
            <a:endParaRPr lang="en-US" sz="950" dirty="0"/>
          </a:p>
        </p:txBody>
      </p:sp>
      <p:sp>
        <p:nvSpPr>
          <p:cNvPr id="4" name="Text 2"/>
          <p:cNvSpPr/>
          <p:nvPr/>
        </p:nvSpPr>
        <p:spPr>
          <a:xfrm>
            <a:off x="1917859" y="770572"/>
            <a:ext cx="6477953" cy="430173"/>
          </a:xfrm>
          <a:prstGeom prst="rect">
            <a:avLst/>
          </a:prstGeom>
          <a:noFill/>
          <a:ln/>
        </p:spPr>
        <p:txBody>
          <a:bodyPr wrap="none" lIns="0" tIns="0" rIns="0" bIns="0" rtlCol="0" anchor="t"/>
          <a:lstStyle/>
          <a:p>
            <a:pPr algn="l" indent="0" marL="0">
              <a:lnSpc>
                <a:spcPts val="3350"/>
              </a:lnSpc>
              <a:buNone/>
            </a:pPr>
            <a:r>
              <a:rPr lang="en-US" sz="2700" b="1" dirty="0">
                <a:solidFill>
                  <a:srgbClr val="F95F88"/>
                </a:solidFill>
                <a:latin typeface="Petrona Bold" pitchFamily="34" charset="0"/>
                <a:ea typeface="Petrona Bold" pitchFamily="34" charset="-122"/>
                <a:cs typeface="Petrona Bold" pitchFamily="34" charset="-120"/>
              </a:rPr>
              <a:t>System Architecture: A Unified Approach</a:t>
            </a:r>
            <a:endParaRPr lang="en-US" sz="2700" dirty="0"/>
          </a:p>
        </p:txBody>
      </p:sp>
      <p:pic>
        <p:nvPicPr>
          <p:cNvPr id="5" name="Image 0" descr="preencoded.png">    </p:cNvPr>
          <p:cNvPicPr>
            <a:picLocks noChangeAspect="1"/>
          </p:cNvPicPr>
          <p:nvPr/>
        </p:nvPicPr>
        <p:blipFill>
          <a:blip r:embed="rId1"/>
          <a:stretch>
            <a:fillRect/>
          </a:stretch>
        </p:blipFill>
        <p:spPr>
          <a:xfrm>
            <a:off x="3508772" y="1362551"/>
            <a:ext cx="7612737" cy="5873472"/>
          </a:xfrm>
          <a:prstGeom prst="rect">
            <a:avLst/>
          </a:prstGeom>
        </p:spPr>
      </p:pic>
      <p:sp>
        <p:nvSpPr>
          <p:cNvPr id="6" name="Text 3"/>
          <p:cNvSpPr/>
          <p:nvPr/>
        </p:nvSpPr>
        <p:spPr>
          <a:xfrm>
            <a:off x="6641559" y="3772051"/>
            <a:ext cx="1327705" cy="1001851"/>
          </a:xfrm>
          <a:prstGeom prst="rect">
            <a:avLst/>
          </a:prstGeom>
          <a:noFill/>
          <a:ln/>
        </p:spPr>
        <p:txBody>
          <a:bodyPr wrap="square" lIns="0" tIns="0" rIns="0" bIns="0" rtlCol="0" anchor="t"/>
          <a:lstStyle/>
          <a:p>
            <a:pPr algn="ctr" indent="0" marL="0">
              <a:lnSpc>
                <a:spcPts val="2600"/>
              </a:lnSpc>
              <a:buNone/>
            </a:pPr>
            <a:r>
              <a:rPr lang="en-US" sz="2100" b="1" dirty="0">
                <a:solidFill>
                  <a:srgbClr val="FFFFFF"/>
                </a:solidFill>
                <a:latin typeface="Petrona Bold" pitchFamily="34" charset="0"/>
                <a:ea typeface="Petrona Bold" pitchFamily="34" charset="-122"/>
                <a:cs typeface="Petrona Bold" pitchFamily="34" charset="-120"/>
              </a:rPr>
              <a:t>Full-stack Application</a:t>
            </a:r>
            <a:endParaRPr lang="en-US" sz="2100" dirty="0"/>
          </a:p>
        </p:txBody>
      </p:sp>
      <p:sp>
        <p:nvSpPr>
          <p:cNvPr id="7" name="Text 4"/>
          <p:cNvSpPr/>
          <p:nvPr/>
        </p:nvSpPr>
        <p:spPr>
          <a:xfrm>
            <a:off x="7947676" y="5805943"/>
            <a:ext cx="1975198" cy="333950"/>
          </a:xfrm>
          <a:prstGeom prst="rect">
            <a:avLst/>
          </a:prstGeom>
          <a:noFill/>
          <a:ln/>
        </p:spPr>
        <p:txBody>
          <a:bodyPr wrap="none" lIns="0" tIns="0" rIns="0" bIns="0" rtlCol="0" anchor="t"/>
          <a:lstStyle/>
          <a:p>
            <a:pPr algn="ctr" indent="0" marL="0">
              <a:lnSpc>
                <a:spcPts val="2600"/>
              </a:lnSpc>
              <a:buNone/>
            </a:pPr>
            <a:r>
              <a:rPr lang="en-US" sz="2100" b="1" dirty="0">
                <a:solidFill>
                  <a:srgbClr val="272525"/>
                </a:solidFill>
                <a:latin typeface="Petrona Bold" pitchFamily="34" charset="0"/>
                <a:ea typeface="Petrona Bold" pitchFamily="34" charset="-122"/>
                <a:cs typeface="Petrona Bold" pitchFamily="34" charset="-120"/>
              </a:rPr>
              <a:t>Database (H2)</a:t>
            </a:r>
            <a:endParaRPr lang="en-US" sz="2100" dirty="0"/>
          </a:p>
        </p:txBody>
      </p:sp>
      <p:sp>
        <p:nvSpPr>
          <p:cNvPr id="8" name="Text 5"/>
          <p:cNvSpPr/>
          <p:nvPr/>
        </p:nvSpPr>
        <p:spPr>
          <a:xfrm>
            <a:off x="7947676" y="6226248"/>
            <a:ext cx="1975198" cy="410186"/>
          </a:xfrm>
          <a:prstGeom prst="rect">
            <a:avLst/>
          </a:prstGeom>
          <a:noFill/>
          <a:ln/>
        </p:spPr>
        <p:txBody>
          <a:bodyPr wrap="square" lIns="0" tIns="0" rIns="0" bIns="0" rtlCol="0" anchor="t"/>
          <a:lstStyle/>
          <a:p>
            <a:pPr algn="ctr" indent="0" marL="0">
              <a:lnSpc>
                <a:spcPts val="1600"/>
              </a:lnSpc>
              <a:buNone/>
            </a:pPr>
            <a:r>
              <a:rPr lang="en-US" sz="1500" dirty="0">
                <a:solidFill>
                  <a:srgbClr val="272525"/>
                </a:solidFill>
                <a:latin typeface="Inter" pitchFamily="34" charset="0"/>
                <a:ea typeface="Inter" pitchFamily="34" charset="-122"/>
                <a:cs typeface="Inter" pitchFamily="34" charset="-120"/>
              </a:rPr>
              <a:t>Lightweight relational storage</a:t>
            </a:r>
            <a:endParaRPr lang="en-US" sz="1500" dirty="0"/>
          </a:p>
        </p:txBody>
      </p:sp>
      <p:sp>
        <p:nvSpPr>
          <p:cNvPr id="9" name="Text 6"/>
          <p:cNvSpPr/>
          <p:nvPr/>
        </p:nvSpPr>
        <p:spPr>
          <a:xfrm>
            <a:off x="3824233" y="3695984"/>
            <a:ext cx="2018375" cy="667901"/>
          </a:xfrm>
          <a:prstGeom prst="rect">
            <a:avLst/>
          </a:prstGeom>
          <a:noFill/>
          <a:ln/>
        </p:spPr>
        <p:txBody>
          <a:bodyPr wrap="square" lIns="0" tIns="0" rIns="0" bIns="0" rtlCol="0" anchor="t"/>
          <a:lstStyle/>
          <a:p>
            <a:pPr algn="ctr" indent="0" marL="0">
              <a:lnSpc>
                <a:spcPts val="2600"/>
              </a:lnSpc>
              <a:buNone/>
            </a:pPr>
            <a:r>
              <a:rPr lang="en-US" sz="2100" b="1" dirty="0">
                <a:solidFill>
                  <a:srgbClr val="272525"/>
                </a:solidFill>
                <a:latin typeface="Petrona Bold" pitchFamily="34" charset="0"/>
                <a:ea typeface="Petrona Bold" pitchFamily="34" charset="-122"/>
                <a:cs typeface="Petrona Bold" pitchFamily="34" charset="-120"/>
              </a:rPr>
              <a:t>Deployment: Render</a:t>
            </a:r>
            <a:endParaRPr lang="en-US" sz="2100" dirty="0"/>
          </a:p>
        </p:txBody>
      </p:sp>
      <p:sp>
        <p:nvSpPr>
          <p:cNvPr id="10" name="Text 7"/>
          <p:cNvSpPr/>
          <p:nvPr/>
        </p:nvSpPr>
        <p:spPr>
          <a:xfrm>
            <a:off x="3824233" y="4450240"/>
            <a:ext cx="2018375" cy="410185"/>
          </a:xfrm>
          <a:prstGeom prst="rect">
            <a:avLst/>
          </a:prstGeom>
          <a:noFill/>
          <a:ln/>
        </p:spPr>
        <p:txBody>
          <a:bodyPr wrap="square" lIns="0" tIns="0" rIns="0" bIns="0" rtlCol="0" anchor="t"/>
          <a:lstStyle/>
          <a:p>
            <a:pPr algn="ctr" indent="0" marL="0">
              <a:lnSpc>
                <a:spcPts val="1600"/>
              </a:lnSpc>
              <a:buNone/>
            </a:pPr>
            <a:r>
              <a:rPr lang="en-US" sz="1500" dirty="0">
                <a:solidFill>
                  <a:srgbClr val="272525"/>
                </a:solidFill>
                <a:latin typeface="Inter" pitchFamily="34" charset="0"/>
                <a:ea typeface="Inter" pitchFamily="34" charset="-122"/>
                <a:cs typeface="Inter" pitchFamily="34" charset="-120"/>
              </a:rPr>
              <a:t>Backend and services host</a:t>
            </a:r>
            <a:endParaRPr lang="en-US" sz="1500" dirty="0"/>
          </a:p>
        </p:txBody>
      </p:sp>
      <p:sp>
        <p:nvSpPr>
          <p:cNvPr id="11" name="Text 8"/>
          <p:cNvSpPr/>
          <p:nvPr/>
        </p:nvSpPr>
        <p:spPr>
          <a:xfrm>
            <a:off x="4655399" y="5638968"/>
            <a:ext cx="1975198" cy="667901"/>
          </a:xfrm>
          <a:prstGeom prst="rect">
            <a:avLst/>
          </a:prstGeom>
          <a:noFill/>
          <a:ln/>
        </p:spPr>
        <p:txBody>
          <a:bodyPr wrap="square" lIns="0" tIns="0" rIns="0" bIns="0" rtlCol="0" anchor="t"/>
          <a:lstStyle/>
          <a:p>
            <a:pPr algn="ctr" indent="0" marL="0">
              <a:lnSpc>
                <a:spcPts val="2600"/>
              </a:lnSpc>
              <a:buNone/>
            </a:pPr>
            <a:r>
              <a:rPr lang="en-US" sz="2100" b="1" dirty="0">
                <a:solidFill>
                  <a:srgbClr val="272525"/>
                </a:solidFill>
                <a:latin typeface="Petrona Bold" pitchFamily="34" charset="0"/>
                <a:ea typeface="Petrona Bold" pitchFamily="34" charset="-122"/>
                <a:cs typeface="Petrona Bold" pitchFamily="34" charset="-120"/>
              </a:rPr>
              <a:t>Deployment: Vercel</a:t>
            </a:r>
            <a:endParaRPr lang="en-US" sz="2100" dirty="0"/>
          </a:p>
        </p:txBody>
      </p:sp>
      <p:sp>
        <p:nvSpPr>
          <p:cNvPr id="12" name="Text 9"/>
          <p:cNvSpPr/>
          <p:nvPr/>
        </p:nvSpPr>
        <p:spPr>
          <a:xfrm>
            <a:off x="4655399" y="6393223"/>
            <a:ext cx="1975198" cy="410185"/>
          </a:xfrm>
          <a:prstGeom prst="rect">
            <a:avLst/>
          </a:prstGeom>
          <a:noFill/>
          <a:ln/>
        </p:spPr>
        <p:txBody>
          <a:bodyPr wrap="square" lIns="0" tIns="0" rIns="0" bIns="0" rtlCol="0" anchor="t"/>
          <a:lstStyle/>
          <a:p>
            <a:pPr algn="ctr" indent="0" marL="0">
              <a:lnSpc>
                <a:spcPts val="1600"/>
              </a:lnSpc>
              <a:buNone/>
            </a:pPr>
            <a:r>
              <a:rPr lang="en-US" sz="1500" dirty="0">
                <a:solidFill>
                  <a:srgbClr val="272525"/>
                </a:solidFill>
                <a:latin typeface="Inter" pitchFamily="34" charset="0"/>
                <a:ea typeface="Inter" pitchFamily="34" charset="-122"/>
                <a:cs typeface="Inter" pitchFamily="34" charset="-120"/>
              </a:rPr>
              <a:t>Frontend hosting platform</a:t>
            </a:r>
            <a:endParaRPr lang="en-US" sz="1500" dirty="0"/>
          </a:p>
        </p:txBody>
      </p:sp>
      <p:sp>
        <p:nvSpPr>
          <p:cNvPr id="13" name="Text 10"/>
          <p:cNvSpPr/>
          <p:nvPr/>
        </p:nvSpPr>
        <p:spPr>
          <a:xfrm>
            <a:off x="8768047" y="3685190"/>
            <a:ext cx="2018374" cy="667901"/>
          </a:xfrm>
          <a:prstGeom prst="rect">
            <a:avLst/>
          </a:prstGeom>
          <a:noFill/>
          <a:ln/>
        </p:spPr>
        <p:txBody>
          <a:bodyPr wrap="square" lIns="0" tIns="0" rIns="0" bIns="0" rtlCol="0" anchor="t"/>
          <a:lstStyle/>
          <a:p>
            <a:pPr algn="ctr" indent="0" marL="0">
              <a:lnSpc>
                <a:spcPts val="2600"/>
              </a:lnSpc>
              <a:buNone/>
            </a:pPr>
            <a:r>
              <a:rPr lang="en-US" sz="2100" b="1" dirty="0">
                <a:solidFill>
                  <a:srgbClr val="272525"/>
                </a:solidFill>
                <a:latin typeface="Petrona Bold" pitchFamily="34" charset="0"/>
                <a:ea typeface="Petrona Bold" pitchFamily="34" charset="-122"/>
                <a:cs typeface="Petrona Bold" pitchFamily="34" charset="-120"/>
              </a:rPr>
              <a:t>Backend (Spring Boot)</a:t>
            </a:r>
            <a:endParaRPr lang="en-US" sz="2100" dirty="0"/>
          </a:p>
        </p:txBody>
      </p:sp>
      <p:sp>
        <p:nvSpPr>
          <p:cNvPr id="14" name="Text 11"/>
          <p:cNvSpPr/>
          <p:nvPr/>
        </p:nvSpPr>
        <p:spPr>
          <a:xfrm>
            <a:off x="8768047" y="4439445"/>
            <a:ext cx="2018374" cy="410185"/>
          </a:xfrm>
          <a:prstGeom prst="rect">
            <a:avLst/>
          </a:prstGeom>
          <a:noFill/>
          <a:ln/>
        </p:spPr>
        <p:txBody>
          <a:bodyPr wrap="square" lIns="0" tIns="0" rIns="0" bIns="0" rtlCol="0" anchor="t"/>
          <a:lstStyle/>
          <a:p>
            <a:pPr algn="ctr" indent="0" marL="0">
              <a:lnSpc>
                <a:spcPts val="1600"/>
              </a:lnSpc>
              <a:buNone/>
            </a:pPr>
            <a:r>
              <a:rPr lang="en-US" sz="1500" dirty="0">
                <a:solidFill>
                  <a:srgbClr val="272525"/>
                </a:solidFill>
                <a:latin typeface="Inter" pitchFamily="34" charset="0"/>
                <a:ea typeface="Inter" pitchFamily="34" charset="-122"/>
                <a:cs typeface="Inter" pitchFamily="34" charset="-120"/>
              </a:rPr>
              <a:t>Business logic and APIs</a:t>
            </a:r>
            <a:endParaRPr lang="en-US" sz="1500" dirty="0"/>
          </a:p>
        </p:txBody>
      </p:sp>
      <p:sp>
        <p:nvSpPr>
          <p:cNvPr id="15" name="Text 12"/>
          <p:cNvSpPr/>
          <p:nvPr/>
        </p:nvSpPr>
        <p:spPr>
          <a:xfrm>
            <a:off x="6252963" y="1661249"/>
            <a:ext cx="2029170" cy="667900"/>
          </a:xfrm>
          <a:prstGeom prst="rect">
            <a:avLst/>
          </a:prstGeom>
          <a:noFill/>
          <a:ln/>
        </p:spPr>
        <p:txBody>
          <a:bodyPr wrap="square" lIns="0" tIns="0" rIns="0" bIns="0" rtlCol="0" anchor="t"/>
          <a:lstStyle/>
          <a:p>
            <a:pPr algn="ctr" indent="0" marL="0">
              <a:lnSpc>
                <a:spcPts val="2600"/>
              </a:lnSpc>
              <a:buNone/>
            </a:pPr>
            <a:r>
              <a:rPr lang="en-US" sz="2100" b="1" dirty="0">
                <a:solidFill>
                  <a:srgbClr val="272525"/>
                </a:solidFill>
                <a:latin typeface="Petrona Bold" pitchFamily="34" charset="0"/>
                <a:ea typeface="Petrona Bold" pitchFamily="34" charset="-122"/>
                <a:cs typeface="Petrona Bold" pitchFamily="34" charset="-120"/>
              </a:rPr>
              <a:t>User Interface (React)</a:t>
            </a:r>
            <a:endParaRPr lang="en-US" sz="2100" dirty="0"/>
          </a:p>
        </p:txBody>
      </p:sp>
      <p:sp>
        <p:nvSpPr>
          <p:cNvPr id="16" name="Text 13"/>
          <p:cNvSpPr/>
          <p:nvPr/>
        </p:nvSpPr>
        <p:spPr>
          <a:xfrm>
            <a:off x="6252963" y="2415504"/>
            <a:ext cx="2029170" cy="410185"/>
          </a:xfrm>
          <a:prstGeom prst="rect">
            <a:avLst/>
          </a:prstGeom>
          <a:noFill/>
          <a:ln/>
        </p:spPr>
        <p:txBody>
          <a:bodyPr wrap="square" lIns="0" tIns="0" rIns="0" bIns="0" rtlCol="0" anchor="t"/>
          <a:lstStyle/>
          <a:p>
            <a:pPr algn="ctr" indent="0" marL="0">
              <a:lnSpc>
                <a:spcPts val="1600"/>
              </a:lnSpc>
              <a:buNone/>
            </a:pPr>
            <a:r>
              <a:rPr lang="en-US" sz="1500" dirty="0">
                <a:solidFill>
                  <a:srgbClr val="272525"/>
                </a:solidFill>
                <a:latin typeface="Inter" pitchFamily="34" charset="0"/>
                <a:ea typeface="Inter" pitchFamily="34" charset="-122"/>
                <a:cs typeface="Inter" pitchFamily="34" charset="-120"/>
              </a:rPr>
              <a:t>Interactive client-side UI</a:t>
            </a:r>
            <a:endParaRPr lang="en-US" sz="1500" dirty="0"/>
          </a:p>
        </p:txBody>
      </p:sp>
      <p:sp>
        <p:nvSpPr>
          <p:cNvPr id="17" name="Text 14"/>
          <p:cNvSpPr/>
          <p:nvPr/>
        </p:nvSpPr>
        <p:spPr>
          <a:xfrm>
            <a:off x="1917859" y="7357348"/>
            <a:ext cx="10794683" cy="422910"/>
          </a:xfrm>
          <a:prstGeom prst="rect">
            <a:avLst/>
          </a:prstGeom>
          <a:noFill/>
          <a:ln/>
        </p:spPr>
        <p:txBody>
          <a:bodyPr wrap="square" lIns="0" tIns="0" rIns="0" bIns="0" rtlCol="0" anchor="t"/>
          <a:lstStyle/>
          <a:p>
            <a:pPr algn="l" indent="0" marL="0">
              <a:lnSpc>
                <a:spcPts val="1650"/>
              </a:lnSpc>
              <a:buNone/>
            </a:pPr>
            <a:r>
              <a:rPr lang="en-US" sz="1200" dirty="0">
                <a:solidFill>
                  <a:srgbClr val="272525"/>
                </a:solidFill>
                <a:latin typeface="Inter" pitchFamily="34" charset="0"/>
                <a:ea typeface="Inter" pitchFamily="34" charset="-122"/>
                <a:cs typeface="Inter" pitchFamily="34" charset="-120"/>
              </a:rPr>
              <a:t>The system follows a robust client-server architecture, with a clear separation of concerns between the frontend user interface and the backend logic. This design ensures scalability, maintainability, and efficient data management, providing a seamless experience for users.</a:t>
            </a:r>
            <a:endParaRPr lang="en-US"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736521" y="688538"/>
            <a:ext cx="831652" cy="401003"/>
          </a:xfrm>
          <a:prstGeom prst="roundRect">
            <a:avLst>
              <a:gd name="adj" fmla="val 17634"/>
            </a:avLst>
          </a:prstGeom>
          <a:noFill/>
          <a:ln w="7620">
            <a:solidFill>
              <a:srgbClr val="6237C8"/>
            </a:solidFill>
            <a:prstDash val="solid"/>
          </a:ln>
        </p:spPr>
      </p:sp>
      <p:sp>
        <p:nvSpPr>
          <p:cNvPr id="3" name="Text 1"/>
          <p:cNvSpPr/>
          <p:nvPr/>
        </p:nvSpPr>
        <p:spPr>
          <a:xfrm>
            <a:off x="870347" y="759262"/>
            <a:ext cx="563999" cy="259556"/>
          </a:xfrm>
          <a:prstGeom prst="rect">
            <a:avLst/>
          </a:prstGeom>
          <a:noFill/>
          <a:ln/>
        </p:spPr>
        <p:txBody>
          <a:bodyPr wrap="none" lIns="0" tIns="0" rIns="0" bIns="0" rtlCol="0" anchor="t"/>
          <a:lstStyle/>
          <a:p>
            <a:pPr algn="l" indent="0" marL="0">
              <a:lnSpc>
                <a:spcPts val="2000"/>
              </a:lnSpc>
              <a:buNone/>
            </a:pPr>
            <a:r>
              <a:rPr lang="en-US" sz="1300" dirty="0">
                <a:solidFill>
                  <a:srgbClr val="6237C8"/>
                </a:solidFill>
                <a:latin typeface="Inter" pitchFamily="34" charset="0"/>
                <a:ea typeface="Inter" pitchFamily="34" charset="-122"/>
                <a:cs typeface="Inter" pitchFamily="34" charset="-120"/>
              </a:rPr>
              <a:t>TOOLS</a:t>
            </a:r>
            <a:endParaRPr lang="en-US" sz="1300" dirty="0"/>
          </a:p>
        </p:txBody>
      </p:sp>
      <p:sp>
        <p:nvSpPr>
          <p:cNvPr id="4" name="Text 2"/>
          <p:cNvSpPr/>
          <p:nvPr/>
        </p:nvSpPr>
        <p:spPr>
          <a:xfrm>
            <a:off x="736521" y="1167646"/>
            <a:ext cx="4629983" cy="578763"/>
          </a:xfrm>
          <a:prstGeom prst="rect">
            <a:avLst/>
          </a:prstGeom>
          <a:noFill/>
          <a:ln/>
        </p:spPr>
        <p:txBody>
          <a:bodyPr wrap="none" lIns="0" tIns="0" rIns="0" bIns="0" rtlCol="0" anchor="t"/>
          <a:lstStyle/>
          <a:p>
            <a:pPr algn="l" indent="0" marL="0">
              <a:lnSpc>
                <a:spcPts val="4550"/>
              </a:lnSpc>
              <a:buNone/>
            </a:pPr>
            <a:r>
              <a:rPr lang="en-US" sz="3600" b="1" dirty="0">
                <a:solidFill>
                  <a:srgbClr val="F95F88"/>
                </a:solidFill>
                <a:latin typeface="Petrona Bold" pitchFamily="34" charset="0"/>
                <a:ea typeface="Petrona Bold" pitchFamily="34" charset="-122"/>
                <a:cs typeface="Petrona Bold" pitchFamily="34" charset="-120"/>
              </a:rPr>
              <a:t>Core Technologies</a:t>
            </a:r>
            <a:endParaRPr lang="en-US" sz="3600" dirty="0"/>
          </a:p>
        </p:txBody>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36521" y="2039303"/>
            <a:ext cx="526137" cy="526137"/>
          </a:xfrm>
          <a:prstGeom prst="rect">
            <a:avLst/>
          </a:prstGeom>
        </p:spPr>
      </p:pic>
      <p:sp>
        <p:nvSpPr>
          <p:cNvPr id="6" name="Text 3"/>
          <p:cNvSpPr/>
          <p:nvPr/>
        </p:nvSpPr>
        <p:spPr>
          <a:xfrm>
            <a:off x="736521" y="2809518"/>
            <a:ext cx="2893695" cy="361593"/>
          </a:xfrm>
          <a:prstGeom prst="rect">
            <a:avLst/>
          </a:prstGeom>
          <a:noFill/>
          <a:ln/>
        </p:spPr>
        <p:txBody>
          <a:bodyPr wrap="none" lIns="0" tIns="0" rIns="0" bIns="0" rtlCol="0" anchor="t"/>
          <a:lstStyle/>
          <a:p>
            <a:pPr algn="l" indent="0" marL="0">
              <a:lnSpc>
                <a:spcPts val="2800"/>
              </a:lnSpc>
              <a:buNone/>
            </a:pPr>
            <a:r>
              <a:rPr lang="en-US" sz="2250" b="1" dirty="0">
                <a:solidFill>
                  <a:srgbClr val="272525"/>
                </a:solidFill>
                <a:latin typeface="Petrona Bold" pitchFamily="34" charset="0"/>
                <a:ea typeface="Petrona Bold" pitchFamily="34" charset="-122"/>
                <a:cs typeface="Petrona Bold" pitchFamily="34" charset="-120"/>
              </a:rPr>
              <a:t>React</a:t>
            </a:r>
            <a:endParaRPr lang="en-US" sz="2250" dirty="0"/>
          </a:p>
        </p:txBody>
      </p:sp>
      <p:sp>
        <p:nvSpPr>
          <p:cNvPr id="7" name="Text 4"/>
          <p:cNvSpPr/>
          <p:nvPr/>
        </p:nvSpPr>
        <p:spPr>
          <a:xfrm>
            <a:off x="736521" y="3288268"/>
            <a:ext cx="6456640" cy="324564"/>
          </a:xfrm>
          <a:prstGeom prst="rect">
            <a:avLst/>
          </a:prstGeom>
          <a:noFill/>
          <a:ln/>
        </p:spPr>
        <p:txBody>
          <a:bodyPr wrap="none" lIns="0" tIns="0" rIns="0" bIns="0" rtlCol="0" anchor="t"/>
          <a:lstStyle/>
          <a:p>
            <a:pPr algn="l" indent="0" marL="0">
              <a:lnSpc>
                <a:spcPts val="2550"/>
              </a:lnSpc>
              <a:buNone/>
            </a:pPr>
            <a:r>
              <a:rPr lang="en-US" sz="1650" dirty="0">
                <a:solidFill>
                  <a:srgbClr val="272525"/>
                </a:solidFill>
                <a:latin typeface="Inter" pitchFamily="34" charset="0"/>
                <a:ea typeface="Inter" pitchFamily="34" charset="-122"/>
                <a:cs typeface="Inter" pitchFamily="34" charset="-120"/>
              </a:rPr>
              <a:t>Dynamic and responsive frontend development.</a:t>
            </a:r>
            <a:endParaRPr lang="en-US" sz="1650" dirty="0"/>
          </a:p>
        </p:txBody>
      </p:sp>
      <p:pic>
        <p:nvPicPr>
          <p:cNvPr id="8"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37239" y="2039303"/>
            <a:ext cx="526137" cy="526137"/>
          </a:xfrm>
          <a:prstGeom prst="rect">
            <a:avLst/>
          </a:prstGeom>
        </p:spPr>
      </p:pic>
      <p:sp>
        <p:nvSpPr>
          <p:cNvPr id="9" name="Text 5"/>
          <p:cNvSpPr/>
          <p:nvPr/>
        </p:nvSpPr>
        <p:spPr>
          <a:xfrm>
            <a:off x="7437239" y="2809518"/>
            <a:ext cx="2893695" cy="361593"/>
          </a:xfrm>
          <a:prstGeom prst="rect">
            <a:avLst/>
          </a:prstGeom>
          <a:noFill/>
          <a:ln/>
        </p:spPr>
        <p:txBody>
          <a:bodyPr wrap="none" lIns="0" tIns="0" rIns="0" bIns="0" rtlCol="0" anchor="t"/>
          <a:lstStyle/>
          <a:p>
            <a:pPr algn="l" indent="0" marL="0">
              <a:lnSpc>
                <a:spcPts val="2800"/>
              </a:lnSpc>
              <a:buNone/>
            </a:pPr>
            <a:r>
              <a:rPr lang="en-US" sz="2250" b="1" dirty="0">
                <a:solidFill>
                  <a:srgbClr val="272525"/>
                </a:solidFill>
                <a:latin typeface="Petrona Bold" pitchFamily="34" charset="0"/>
                <a:ea typeface="Petrona Bold" pitchFamily="34" charset="-122"/>
                <a:cs typeface="Petrona Bold" pitchFamily="34" charset="-120"/>
              </a:rPr>
              <a:t>Spring Boot</a:t>
            </a:r>
            <a:endParaRPr lang="en-US" sz="2250" dirty="0"/>
          </a:p>
        </p:txBody>
      </p:sp>
      <p:sp>
        <p:nvSpPr>
          <p:cNvPr id="10" name="Text 6"/>
          <p:cNvSpPr/>
          <p:nvPr/>
        </p:nvSpPr>
        <p:spPr>
          <a:xfrm>
            <a:off x="7437239" y="3288268"/>
            <a:ext cx="6456640" cy="324564"/>
          </a:xfrm>
          <a:prstGeom prst="rect">
            <a:avLst/>
          </a:prstGeom>
          <a:noFill/>
          <a:ln/>
        </p:spPr>
        <p:txBody>
          <a:bodyPr wrap="none" lIns="0" tIns="0" rIns="0" bIns="0" rtlCol="0" anchor="t"/>
          <a:lstStyle/>
          <a:p>
            <a:pPr algn="l" indent="0" marL="0">
              <a:lnSpc>
                <a:spcPts val="2550"/>
              </a:lnSpc>
              <a:buNone/>
            </a:pPr>
            <a:r>
              <a:rPr lang="en-US" sz="1650" dirty="0">
                <a:solidFill>
                  <a:srgbClr val="272525"/>
                </a:solidFill>
                <a:latin typeface="Inter" pitchFamily="34" charset="0"/>
                <a:ea typeface="Inter" pitchFamily="34" charset="-122"/>
                <a:cs typeface="Inter" pitchFamily="34" charset="-120"/>
              </a:rPr>
              <a:t>Robust and scalable backend API creation.</a:t>
            </a:r>
            <a:endParaRPr lang="en-US" sz="1650" dirty="0"/>
          </a:p>
        </p:txBody>
      </p:sp>
      <p:pic>
        <p:nvPicPr>
          <p:cNvPr id="11"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6521" y="4003358"/>
            <a:ext cx="526137" cy="526137"/>
          </a:xfrm>
          <a:prstGeom prst="rect">
            <a:avLst/>
          </a:prstGeom>
        </p:spPr>
      </p:pic>
      <p:sp>
        <p:nvSpPr>
          <p:cNvPr id="12" name="Text 7"/>
          <p:cNvSpPr/>
          <p:nvPr/>
        </p:nvSpPr>
        <p:spPr>
          <a:xfrm>
            <a:off x="736521" y="4773573"/>
            <a:ext cx="2893695" cy="361593"/>
          </a:xfrm>
          <a:prstGeom prst="rect">
            <a:avLst/>
          </a:prstGeom>
          <a:noFill/>
          <a:ln/>
        </p:spPr>
        <p:txBody>
          <a:bodyPr wrap="none" lIns="0" tIns="0" rIns="0" bIns="0" rtlCol="0" anchor="t"/>
          <a:lstStyle/>
          <a:p>
            <a:pPr algn="l" indent="0" marL="0">
              <a:lnSpc>
                <a:spcPts val="2800"/>
              </a:lnSpc>
              <a:buNone/>
            </a:pPr>
            <a:r>
              <a:rPr lang="en-US" sz="2250" b="1" dirty="0">
                <a:solidFill>
                  <a:srgbClr val="272525"/>
                </a:solidFill>
                <a:latin typeface="Petrona Bold" pitchFamily="34" charset="0"/>
                <a:ea typeface="Petrona Bold" pitchFamily="34" charset="-122"/>
                <a:cs typeface="Petrona Bold" pitchFamily="34" charset="-120"/>
              </a:rPr>
              <a:t>Java</a:t>
            </a:r>
            <a:endParaRPr lang="en-US" sz="2250" dirty="0"/>
          </a:p>
        </p:txBody>
      </p:sp>
      <p:sp>
        <p:nvSpPr>
          <p:cNvPr id="13" name="Text 8"/>
          <p:cNvSpPr/>
          <p:nvPr/>
        </p:nvSpPr>
        <p:spPr>
          <a:xfrm>
            <a:off x="736521" y="5252323"/>
            <a:ext cx="6456640" cy="324564"/>
          </a:xfrm>
          <a:prstGeom prst="rect">
            <a:avLst/>
          </a:prstGeom>
          <a:noFill/>
          <a:ln/>
        </p:spPr>
        <p:txBody>
          <a:bodyPr wrap="none" lIns="0" tIns="0" rIns="0" bIns="0" rtlCol="0" anchor="t"/>
          <a:lstStyle/>
          <a:p>
            <a:pPr algn="l" indent="0" marL="0">
              <a:lnSpc>
                <a:spcPts val="2550"/>
              </a:lnSpc>
              <a:buNone/>
            </a:pPr>
            <a:r>
              <a:rPr lang="en-US" sz="1650" dirty="0">
                <a:solidFill>
                  <a:srgbClr val="272525"/>
                </a:solidFill>
                <a:latin typeface="Inter" pitchFamily="34" charset="0"/>
                <a:ea typeface="Inter" pitchFamily="34" charset="-122"/>
                <a:cs typeface="Inter" pitchFamily="34" charset="-120"/>
              </a:rPr>
              <a:t>Primary language for backend logic.</a:t>
            </a:r>
            <a:endParaRPr lang="en-US" sz="1650" dirty="0"/>
          </a:p>
        </p:txBody>
      </p:sp>
      <p:pic>
        <p:nvPicPr>
          <p:cNvPr id="14"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37239" y="4003358"/>
            <a:ext cx="526137" cy="526137"/>
          </a:xfrm>
          <a:prstGeom prst="rect">
            <a:avLst/>
          </a:prstGeom>
        </p:spPr>
      </p:pic>
      <p:sp>
        <p:nvSpPr>
          <p:cNvPr id="15" name="Text 9"/>
          <p:cNvSpPr/>
          <p:nvPr/>
        </p:nvSpPr>
        <p:spPr>
          <a:xfrm>
            <a:off x="7437239" y="4773573"/>
            <a:ext cx="2893695" cy="361593"/>
          </a:xfrm>
          <a:prstGeom prst="rect">
            <a:avLst/>
          </a:prstGeom>
          <a:noFill/>
          <a:ln/>
        </p:spPr>
        <p:txBody>
          <a:bodyPr wrap="none" lIns="0" tIns="0" rIns="0" bIns="0" rtlCol="0" anchor="t"/>
          <a:lstStyle/>
          <a:p>
            <a:pPr algn="l" indent="0" marL="0">
              <a:lnSpc>
                <a:spcPts val="2800"/>
              </a:lnSpc>
              <a:buNone/>
            </a:pPr>
            <a:r>
              <a:rPr lang="en-US" sz="2250" b="1" dirty="0">
                <a:solidFill>
                  <a:srgbClr val="272525"/>
                </a:solidFill>
                <a:latin typeface="Petrona Bold" pitchFamily="34" charset="0"/>
                <a:ea typeface="Petrona Bold" pitchFamily="34" charset="-122"/>
                <a:cs typeface="Petrona Bold" pitchFamily="34" charset="-120"/>
              </a:rPr>
              <a:t>Docker</a:t>
            </a:r>
            <a:endParaRPr lang="en-US" sz="2250" dirty="0"/>
          </a:p>
        </p:txBody>
      </p:sp>
      <p:sp>
        <p:nvSpPr>
          <p:cNvPr id="16" name="Text 10"/>
          <p:cNvSpPr/>
          <p:nvPr/>
        </p:nvSpPr>
        <p:spPr>
          <a:xfrm>
            <a:off x="7437239" y="5252323"/>
            <a:ext cx="6456640" cy="324564"/>
          </a:xfrm>
          <a:prstGeom prst="rect">
            <a:avLst/>
          </a:prstGeom>
          <a:noFill/>
          <a:ln/>
        </p:spPr>
        <p:txBody>
          <a:bodyPr wrap="none" lIns="0" tIns="0" rIns="0" bIns="0" rtlCol="0" anchor="t"/>
          <a:lstStyle/>
          <a:p>
            <a:pPr algn="l" indent="0" marL="0">
              <a:lnSpc>
                <a:spcPts val="2550"/>
              </a:lnSpc>
              <a:buNone/>
            </a:pPr>
            <a:r>
              <a:rPr lang="en-US" sz="1650" dirty="0">
                <a:solidFill>
                  <a:srgbClr val="272525"/>
                </a:solidFill>
                <a:latin typeface="Inter" pitchFamily="34" charset="0"/>
                <a:ea typeface="Inter" pitchFamily="34" charset="-122"/>
                <a:cs typeface="Inter" pitchFamily="34" charset="-120"/>
              </a:rPr>
              <a:t>Containerization for consistent deployment.</a:t>
            </a:r>
            <a:endParaRPr lang="en-US" sz="1650" dirty="0"/>
          </a:p>
        </p:txBody>
      </p:sp>
      <p:pic>
        <p:nvPicPr>
          <p:cNvPr id="17"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6521" y="5967413"/>
            <a:ext cx="526137" cy="526137"/>
          </a:xfrm>
          <a:prstGeom prst="rect">
            <a:avLst/>
          </a:prstGeom>
        </p:spPr>
      </p:pic>
      <p:sp>
        <p:nvSpPr>
          <p:cNvPr id="18" name="Text 11"/>
          <p:cNvSpPr/>
          <p:nvPr/>
        </p:nvSpPr>
        <p:spPr>
          <a:xfrm>
            <a:off x="736521" y="6737628"/>
            <a:ext cx="2893695" cy="361593"/>
          </a:xfrm>
          <a:prstGeom prst="rect">
            <a:avLst/>
          </a:prstGeom>
          <a:noFill/>
          <a:ln/>
        </p:spPr>
        <p:txBody>
          <a:bodyPr wrap="none" lIns="0" tIns="0" rIns="0" bIns="0" rtlCol="0" anchor="t"/>
          <a:lstStyle/>
          <a:p>
            <a:pPr algn="l" indent="0" marL="0">
              <a:lnSpc>
                <a:spcPts val="2800"/>
              </a:lnSpc>
              <a:buNone/>
            </a:pPr>
            <a:r>
              <a:rPr lang="en-US" sz="2250" b="1" dirty="0">
                <a:solidFill>
                  <a:srgbClr val="272525"/>
                </a:solidFill>
                <a:latin typeface="Petrona Bold" pitchFamily="34" charset="0"/>
                <a:ea typeface="Petrona Bold" pitchFamily="34" charset="-122"/>
                <a:cs typeface="Petrona Bold" pitchFamily="34" charset="-120"/>
              </a:rPr>
              <a:t>GitHub Actions</a:t>
            </a:r>
            <a:endParaRPr lang="en-US" sz="2250" dirty="0"/>
          </a:p>
        </p:txBody>
      </p:sp>
      <p:sp>
        <p:nvSpPr>
          <p:cNvPr id="19" name="Text 12"/>
          <p:cNvSpPr/>
          <p:nvPr/>
        </p:nvSpPr>
        <p:spPr>
          <a:xfrm>
            <a:off x="736521" y="7216378"/>
            <a:ext cx="6456640" cy="324564"/>
          </a:xfrm>
          <a:prstGeom prst="rect">
            <a:avLst/>
          </a:prstGeom>
          <a:noFill/>
          <a:ln/>
        </p:spPr>
        <p:txBody>
          <a:bodyPr wrap="none" lIns="0" tIns="0" rIns="0" bIns="0" rtlCol="0" anchor="t"/>
          <a:lstStyle/>
          <a:p>
            <a:pPr algn="l" indent="0" marL="0">
              <a:lnSpc>
                <a:spcPts val="2550"/>
              </a:lnSpc>
              <a:buNone/>
            </a:pPr>
            <a:r>
              <a:rPr lang="en-US" sz="1650" dirty="0">
                <a:solidFill>
                  <a:srgbClr val="272525"/>
                </a:solidFill>
                <a:latin typeface="Inter" pitchFamily="34" charset="0"/>
                <a:ea typeface="Inter" pitchFamily="34" charset="-122"/>
                <a:cs typeface="Inter" pitchFamily="34" charset="-120"/>
              </a:rPr>
              <a:t>CI/CD pipeline for automated testing and deployment.</a:t>
            </a:r>
            <a:endParaRPr lang="en-US" sz="1650" dirty="0"/>
          </a:p>
        </p:txBody>
      </p:sp>
      <p:pic>
        <p:nvPicPr>
          <p:cNvPr id="20" name="Image 5"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37239" y="5967413"/>
            <a:ext cx="526137" cy="526137"/>
          </a:xfrm>
          <a:prstGeom prst="rect">
            <a:avLst/>
          </a:prstGeom>
        </p:spPr>
      </p:pic>
      <p:sp>
        <p:nvSpPr>
          <p:cNvPr id="21" name="Text 13"/>
          <p:cNvSpPr/>
          <p:nvPr/>
        </p:nvSpPr>
        <p:spPr>
          <a:xfrm>
            <a:off x="7437239" y="6737628"/>
            <a:ext cx="2893695" cy="361593"/>
          </a:xfrm>
          <a:prstGeom prst="rect">
            <a:avLst/>
          </a:prstGeom>
          <a:noFill/>
          <a:ln/>
        </p:spPr>
        <p:txBody>
          <a:bodyPr wrap="none" lIns="0" tIns="0" rIns="0" bIns="0" rtlCol="0" anchor="t"/>
          <a:lstStyle/>
          <a:p>
            <a:pPr algn="l" indent="0" marL="0">
              <a:lnSpc>
                <a:spcPts val="2800"/>
              </a:lnSpc>
              <a:buNone/>
            </a:pPr>
            <a:r>
              <a:rPr lang="en-US" sz="2250" b="1" dirty="0">
                <a:solidFill>
                  <a:srgbClr val="272525"/>
                </a:solidFill>
                <a:latin typeface="Petrona Bold" pitchFamily="34" charset="0"/>
                <a:ea typeface="Petrona Bold" pitchFamily="34" charset="-122"/>
                <a:cs typeface="Petrona Bold" pitchFamily="34" charset="-120"/>
              </a:rPr>
              <a:t>SonarCloud</a:t>
            </a:r>
            <a:endParaRPr lang="en-US" sz="2250" dirty="0"/>
          </a:p>
        </p:txBody>
      </p:sp>
      <p:sp>
        <p:nvSpPr>
          <p:cNvPr id="22" name="Text 14"/>
          <p:cNvSpPr/>
          <p:nvPr/>
        </p:nvSpPr>
        <p:spPr>
          <a:xfrm>
            <a:off x="7437239" y="7216378"/>
            <a:ext cx="6456640" cy="324564"/>
          </a:xfrm>
          <a:prstGeom prst="rect">
            <a:avLst/>
          </a:prstGeom>
          <a:noFill/>
          <a:ln/>
        </p:spPr>
        <p:txBody>
          <a:bodyPr wrap="none" lIns="0" tIns="0" rIns="0" bIns="0" rtlCol="0" anchor="t"/>
          <a:lstStyle/>
          <a:p>
            <a:pPr algn="l" indent="0" marL="0">
              <a:lnSpc>
                <a:spcPts val="2550"/>
              </a:lnSpc>
              <a:buNone/>
            </a:pPr>
            <a:r>
              <a:rPr lang="en-US" sz="1650" dirty="0">
                <a:solidFill>
                  <a:srgbClr val="272525"/>
                </a:solidFill>
                <a:latin typeface="Inter" pitchFamily="34" charset="0"/>
                <a:ea typeface="Inter" pitchFamily="34" charset="-122"/>
                <a:cs typeface="Inter" pitchFamily="34" charset="-120"/>
              </a:rPr>
              <a:t>Static code analysis for quality and security.</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1091208" y="509230"/>
            <a:ext cx="922734" cy="330517"/>
          </a:xfrm>
          <a:prstGeom prst="roundRect">
            <a:avLst>
              <a:gd name="adj" fmla="val 18340"/>
            </a:avLst>
          </a:prstGeom>
          <a:noFill/>
          <a:ln w="7620">
            <a:solidFill>
              <a:srgbClr val="6237C8"/>
            </a:solidFill>
            <a:prstDash val="solid"/>
          </a:ln>
        </p:spPr>
      </p:sp>
      <p:sp>
        <p:nvSpPr>
          <p:cNvPr id="3" name="Text 1"/>
          <p:cNvSpPr/>
          <p:nvPr/>
        </p:nvSpPr>
        <p:spPr>
          <a:xfrm>
            <a:off x="1207056" y="570905"/>
            <a:ext cx="691039" cy="207169"/>
          </a:xfrm>
          <a:prstGeom prst="rect">
            <a:avLst/>
          </a:prstGeom>
          <a:noFill/>
          <a:ln/>
        </p:spPr>
        <p:txBody>
          <a:bodyPr wrap="none" lIns="0" tIns="0" rIns="0" bIns="0" rtlCol="0" anchor="t"/>
          <a:lstStyle/>
          <a:p>
            <a:pPr algn="l" indent="0" marL="0">
              <a:lnSpc>
                <a:spcPts val="1600"/>
              </a:lnSpc>
              <a:buNone/>
            </a:pPr>
            <a:r>
              <a:rPr lang="en-US" sz="1100" dirty="0">
                <a:solidFill>
                  <a:srgbClr val="6237C8"/>
                </a:solidFill>
                <a:latin typeface="Inter" pitchFamily="34" charset="0"/>
                <a:ea typeface="Inter" pitchFamily="34" charset="-122"/>
                <a:cs typeface="Inter" pitchFamily="34" charset="-120"/>
              </a:rPr>
              <a:t>BACKEND</a:t>
            </a:r>
            <a:endParaRPr lang="en-US" sz="1100" dirty="0"/>
          </a:p>
        </p:txBody>
      </p:sp>
      <p:sp>
        <p:nvSpPr>
          <p:cNvPr id="4" name="Text 2"/>
          <p:cNvSpPr/>
          <p:nvPr/>
        </p:nvSpPr>
        <p:spPr>
          <a:xfrm>
            <a:off x="1091208" y="897136"/>
            <a:ext cx="5989915" cy="496014"/>
          </a:xfrm>
          <a:prstGeom prst="rect">
            <a:avLst/>
          </a:prstGeom>
          <a:noFill/>
          <a:ln/>
        </p:spPr>
        <p:txBody>
          <a:bodyPr wrap="none" lIns="0" tIns="0" rIns="0" bIns="0" rtlCol="0" anchor="t"/>
          <a:lstStyle/>
          <a:p>
            <a:pPr algn="l" indent="0" marL="0">
              <a:lnSpc>
                <a:spcPts val="3900"/>
              </a:lnSpc>
              <a:buNone/>
            </a:pPr>
            <a:r>
              <a:rPr lang="en-US" sz="3100" b="1" dirty="0">
                <a:solidFill>
                  <a:srgbClr val="F95F88"/>
                </a:solidFill>
                <a:latin typeface="Petrona Bold" pitchFamily="34" charset="0"/>
                <a:ea typeface="Petrona Bold" pitchFamily="34" charset="-122"/>
                <a:cs typeface="Petrona Bold" pitchFamily="34" charset="-120"/>
              </a:rPr>
              <a:t>Robust Backend Implementation</a:t>
            </a:r>
            <a:endParaRPr lang="en-US" sz="3100" dirty="0"/>
          </a:p>
        </p:txBody>
      </p:sp>
      <p:sp>
        <p:nvSpPr>
          <p:cNvPr id="5" name="Shape 3"/>
          <p:cNvSpPr/>
          <p:nvPr/>
        </p:nvSpPr>
        <p:spPr>
          <a:xfrm>
            <a:off x="961311" y="1608296"/>
            <a:ext cx="4330541" cy="6111954"/>
          </a:xfrm>
          <a:prstGeom prst="roundRect">
            <a:avLst>
              <a:gd name="adj" fmla="val 2999"/>
            </a:avLst>
          </a:prstGeom>
          <a:solidFill>
            <a:srgbClr val="6237C8"/>
          </a:solidFill>
          <a:ln/>
        </p:spPr>
      </p:sp>
      <p:sp>
        <p:nvSpPr>
          <p:cNvPr id="6" name="Text 4"/>
          <p:cNvSpPr/>
          <p:nvPr/>
        </p:nvSpPr>
        <p:spPr>
          <a:xfrm>
            <a:off x="1141690" y="3243739"/>
            <a:ext cx="2480548" cy="309920"/>
          </a:xfrm>
          <a:prstGeom prst="rect">
            <a:avLst/>
          </a:prstGeom>
          <a:noFill/>
          <a:ln/>
        </p:spPr>
        <p:txBody>
          <a:bodyPr wrap="none" lIns="0" tIns="0" rIns="0" bIns="0" rtlCol="0" anchor="t"/>
          <a:lstStyle/>
          <a:p>
            <a:pPr algn="l" indent="0" marL="0">
              <a:lnSpc>
                <a:spcPts val="2400"/>
              </a:lnSpc>
              <a:buNone/>
            </a:pPr>
            <a:r>
              <a:rPr lang="en-US" sz="1950" b="1" dirty="0">
                <a:solidFill>
                  <a:srgbClr val="FFFFFF"/>
                </a:solidFill>
                <a:latin typeface="Petrona Bold" pitchFamily="34" charset="0"/>
                <a:ea typeface="Petrona Bold" pitchFamily="34" charset="-122"/>
                <a:cs typeface="Petrona Bold" pitchFamily="34" charset="-120"/>
              </a:rPr>
              <a:t>Core Components</a:t>
            </a:r>
            <a:endParaRPr lang="en-US" sz="1950" dirty="0"/>
          </a:p>
        </p:txBody>
      </p:sp>
      <p:sp>
        <p:nvSpPr>
          <p:cNvPr id="7" name="Text 5"/>
          <p:cNvSpPr/>
          <p:nvPr/>
        </p:nvSpPr>
        <p:spPr>
          <a:xfrm>
            <a:off x="1141690" y="3697129"/>
            <a:ext cx="3969782" cy="2332022"/>
          </a:xfrm>
          <a:prstGeom prst="rect">
            <a:avLst/>
          </a:prstGeom>
          <a:noFill/>
          <a:ln/>
        </p:spPr>
        <p:txBody>
          <a:bodyPr wrap="square" lIns="0" tIns="0" rIns="0" bIns="0" rtlCol="0" anchor="t"/>
          <a:lstStyle/>
          <a:p>
            <a:pPr algn="l" marL="342900" indent="-342900">
              <a:lnSpc>
                <a:spcPts val="2000"/>
              </a:lnSpc>
              <a:buSzPct val="100000"/>
              <a:buChar char="•"/>
            </a:pPr>
            <a:r>
              <a:rPr lang="en-US" sz="1400" b="1" dirty="0">
                <a:solidFill>
                  <a:srgbClr val="FFFFFF"/>
                </a:solidFill>
                <a:latin typeface="Inter" pitchFamily="34" charset="0"/>
                <a:ea typeface="Inter" pitchFamily="34" charset="-122"/>
                <a:cs typeface="Inter" pitchFamily="34" charset="-120"/>
              </a:rPr>
              <a:t>Spring Boot:</a:t>
            </a:r>
            <a:pPr algn="l" indent="0" marL="0">
              <a:lnSpc>
                <a:spcPts val="2000"/>
              </a:lnSpc>
              <a:buNone/>
            </a:pPr>
            <a:r>
              <a:rPr lang="en-US" sz="1400" dirty="0">
                <a:solidFill>
                  <a:srgbClr val="FFFFFF"/>
                </a:solidFill>
                <a:latin typeface="Inter" pitchFamily="34" charset="0"/>
                <a:ea typeface="Inter" pitchFamily="34" charset="-122"/>
                <a:cs typeface="Inter" pitchFamily="34" charset="-120"/>
              </a:rPr>
              <a:t> Provides a powerful framework for building production-ready applications.</a:t>
            </a:r>
            <a:endParaRPr lang="en-US" sz="1400" dirty="0"/>
          </a:p>
          <a:p>
            <a:pPr algn="l" marL="342900" indent="-342900">
              <a:lnSpc>
                <a:spcPts val="2000"/>
              </a:lnSpc>
              <a:buSzPct val="100000"/>
              <a:buChar char="•"/>
            </a:pPr>
            <a:r>
              <a:rPr lang="en-US" sz="1400" b="1" dirty="0">
                <a:solidFill>
                  <a:srgbClr val="FFFFFF"/>
                </a:solidFill>
                <a:latin typeface="Inter" pitchFamily="34" charset="0"/>
                <a:ea typeface="Inter" pitchFamily="34" charset="-122"/>
                <a:cs typeface="Inter" pitchFamily="34" charset="-120"/>
              </a:rPr>
              <a:t>Spring Data JPA:</a:t>
            </a:r>
            <a:pPr algn="l" indent="0" marL="0">
              <a:lnSpc>
                <a:spcPts val="2000"/>
              </a:lnSpc>
              <a:buNone/>
            </a:pPr>
            <a:r>
              <a:rPr lang="en-US" sz="1400" dirty="0">
                <a:solidFill>
                  <a:srgbClr val="FFFFFF"/>
                </a:solidFill>
                <a:latin typeface="Inter" pitchFamily="34" charset="0"/>
                <a:ea typeface="Inter" pitchFamily="34" charset="-122"/>
                <a:cs typeface="Inter" pitchFamily="34" charset="-120"/>
              </a:rPr>
              <a:t> Simplifies data access and persistence with Hibernate.</a:t>
            </a:r>
            <a:endParaRPr lang="en-US" sz="1400" dirty="0"/>
          </a:p>
          <a:p>
            <a:pPr algn="l" marL="342900" indent="-342900">
              <a:lnSpc>
                <a:spcPts val="2000"/>
              </a:lnSpc>
              <a:buSzPct val="100000"/>
              <a:buChar char="•"/>
            </a:pPr>
            <a:r>
              <a:rPr lang="en-US" sz="1400" b="1" dirty="0">
                <a:solidFill>
                  <a:srgbClr val="FFFFFF"/>
                </a:solidFill>
                <a:latin typeface="Inter" pitchFamily="34" charset="0"/>
                <a:ea typeface="Inter" pitchFamily="34" charset="-122"/>
                <a:cs typeface="Inter" pitchFamily="34" charset="-120"/>
              </a:rPr>
              <a:t>H2 Database:</a:t>
            </a:r>
            <a:pPr algn="l" indent="0" marL="0">
              <a:lnSpc>
                <a:spcPts val="2000"/>
              </a:lnSpc>
              <a:buNone/>
            </a:pPr>
            <a:r>
              <a:rPr lang="en-US" sz="1400" dirty="0">
                <a:solidFill>
                  <a:srgbClr val="FFFFFF"/>
                </a:solidFill>
                <a:latin typeface="Inter" pitchFamily="34" charset="0"/>
                <a:ea typeface="Inter" pitchFamily="34" charset="-122"/>
                <a:cs typeface="Inter" pitchFamily="34" charset="-120"/>
              </a:rPr>
              <a:t> An in-memory database for development and testing.</a:t>
            </a:r>
            <a:endParaRPr lang="en-US" sz="1400" dirty="0"/>
          </a:p>
          <a:p>
            <a:pPr algn="l" marL="342900" indent="-342900">
              <a:lnSpc>
                <a:spcPts val="2000"/>
              </a:lnSpc>
              <a:buSzPct val="100000"/>
              <a:buChar char="•"/>
            </a:pPr>
            <a:r>
              <a:rPr lang="en-US" sz="1400" b="1" dirty="0">
                <a:solidFill>
                  <a:srgbClr val="FFFFFF"/>
                </a:solidFill>
                <a:latin typeface="Inter" pitchFamily="34" charset="0"/>
                <a:ea typeface="Inter" pitchFamily="34" charset="-122"/>
                <a:cs typeface="Inter" pitchFamily="34" charset="-120"/>
              </a:rPr>
              <a:t>Maven:</a:t>
            </a:r>
            <a:pPr algn="l" indent="0" marL="0">
              <a:lnSpc>
                <a:spcPts val="2000"/>
              </a:lnSpc>
              <a:buNone/>
            </a:pPr>
            <a:r>
              <a:rPr lang="en-US" sz="1400" dirty="0">
                <a:solidFill>
                  <a:srgbClr val="FFFFFF"/>
                </a:solidFill>
                <a:latin typeface="Inter" pitchFamily="34" charset="0"/>
                <a:ea typeface="Inter" pitchFamily="34" charset="-122"/>
                <a:cs typeface="Inter" pitchFamily="34" charset="-120"/>
              </a:rPr>
              <a:t> Project build automation and dependency management.</a:t>
            </a:r>
            <a:endParaRPr lang="en-US" sz="1400" dirty="0"/>
          </a:p>
        </p:txBody>
      </p:sp>
      <p:pic>
        <p:nvPicPr>
          <p:cNvPr id="8" name="Image 0" descr="preencoded.png">    </p:cNvPr>
          <p:cNvPicPr>
            <a:picLocks noChangeAspect="1"/>
          </p:cNvPicPr>
          <p:nvPr/>
        </p:nvPicPr>
        <p:blipFill>
          <a:blip r:embed="rId1"/>
          <a:stretch>
            <a:fillRect/>
          </a:stretch>
        </p:blipFill>
        <p:spPr>
          <a:xfrm>
            <a:off x="5609630" y="1769626"/>
            <a:ext cx="7937063" cy="4429958"/>
          </a:xfrm>
          <a:prstGeom prst="rect">
            <a:avLst/>
          </a:prstGeom>
        </p:spPr>
      </p:pic>
      <p:sp>
        <p:nvSpPr>
          <p:cNvPr id="9" name="Text 6"/>
          <p:cNvSpPr/>
          <p:nvPr/>
        </p:nvSpPr>
        <p:spPr>
          <a:xfrm>
            <a:off x="5609630" y="6211911"/>
            <a:ext cx="2480548" cy="309920"/>
          </a:xfrm>
          <a:prstGeom prst="rect">
            <a:avLst/>
          </a:prstGeom>
          <a:noFill/>
          <a:ln/>
        </p:spPr>
        <p:txBody>
          <a:bodyPr wrap="none" lIns="0" tIns="0" rIns="0" bIns="0" rtlCol="0" anchor="t"/>
          <a:lstStyle/>
          <a:p>
            <a:pPr algn="l" indent="0" marL="0">
              <a:lnSpc>
                <a:spcPts val="2400"/>
              </a:lnSpc>
              <a:buNone/>
            </a:pPr>
            <a:r>
              <a:rPr lang="en-US" sz="1950" b="1" dirty="0">
                <a:solidFill>
                  <a:srgbClr val="F95F88"/>
                </a:solidFill>
                <a:latin typeface="Petrona Bold" pitchFamily="34" charset="0"/>
                <a:ea typeface="Petrona Bold" pitchFamily="34" charset="-122"/>
                <a:cs typeface="Petrona Bold" pitchFamily="34" charset="-120"/>
              </a:rPr>
              <a:t>RESTful API Design</a:t>
            </a:r>
            <a:endParaRPr lang="en-US" sz="1950" dirty="0"/>
          </a:p>
        </p:txBody>
      </p:sp>
      <p:sp>
        <p:nvSpPr>
          <p:cNvPr id="10" name="Text 7"/>
          <p:cNvSpPr/>
          <p:nvPr/>
        </p:nvSpPr>
        <p:spPr>
          <a:xfrm>
            <a:off x="5609630" y="6665301"/>
            <a:ext cx="7937063" cy="776883"/>
          </a:xfrm>
          <a:prstGeom prst="rect">
            <a:avLst/>
          </a:prstGeom>
          <a:noFill/>
          <a:ln/>
        </p:spPr>
        <p:txBody>
          <a:bodyPr wrap="square" lIns="0" tIns="0" rIns="0" bIns="0" rtlCol="0" anchor="t"/>
          <a:lstStyle/>
          <a:p>
            <a:pPr algn="l" indent="0" marL="0">
              <a:lnSpc>
                <a:spcPts val="2000"/>
              </a:lnSpc>
              <a:buNone/>
            </a:pPr>
            <a:r>
              <a:rPr lang="en-US" sz="1400" dirty="0">
                <a:solidFill>
                  <a:srgbClr val="272525"/>
                </a:solidFill>
                <a:latin typeface="Inter" pitchFamily="34" charset="0"/>
                <a:ea typeface="Inter" pitchFamily="34" charset="-122"/>
                <a:cs typeface="Inter" pitchFamily="34" charset="-120"/>
              </a:rPr>
              <a:t>The backend exposes a well-defined RESTful API, enabling seamless communication with the frontend. This architecture ensures that all CRUD operations (Create, Read, Update, Delete) for assignments are handled efficiently and securely.</a:t>
            </a:r>
            <a:endParaRPr 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767596" y="664845"/>
            <a:ext cx="1238369" cy="422791"/>
          </a:xfrm>
          <a:prstGeom prst="roundRect">
            <a:avLst>
              <a:gd name="adj" fmla="val 17429"/>
            </a:avLst>
          </a:prstGeom>
          <a:noFill/>
          <a:ln w="7620">
            <a:solidFill>
              <a:srgbClr val="6237C8"/>
            </a:solidFill>
            <a:prstDash val="solid"/>
          </a:ln>
        </p:spPr>
      </p:sp>
      <p:sp>
        <p:nvSpPr>
          <p:cNvPr id="3" name="Text 1"/>
          <p:cNvSpPr/>
          <p:nvPr/>
        </p:nvSpPr>
        <p:spPr>
          <a:xfrm>
            <a:off x="906780" y="738188"/>
            <a:ext cx="960001" cy="276106"/>
          </a:xfrm>
          <a:prstGeom prst="rect">
            <a:avLst/>
          </a:prstGeom>
          <a:noFill/>
          <a:ln/>
        </p:spPr>
        <p:txBody>
          <a:bodyPr wrap="none" lIns="0" tIns="0" rIns="0" bIns="0" rtlCol="0" anchor="t"/>
          <a:lstStyle/>
          <a:p>
            <a:pPr algn="l" indent="0" marL="0">
              <a:lnSpc>
                <a:spcPts val="2150"/>
              </a:lnSpc>
              <a:buNone/>
            </a:pPr>
            <a:r>
              <a:rPr lang="en-US" sz="1350" dirty="0">
                <a:solidFill>
                  <a:srgbClr val="6237C8"/>
                </a:solidFill>
                <a:latin typeface="Inter" pitchFamily="34" charset="0"/>
                <a:ea typeface="Inter" pitchFamily="34" charset="-122"/>
                <a:cs typeface="Inter" pitchFamily="34" charset="-120"/>
              </a:rPr>
              <a:t>FRONTEND</a:t>
            </a:r>
            <a:endParaRPr lang="en-US" sz="1350" dirty="0"/>
          </a:p>
        </p:txBody>
      </p:sp>
      <p:sp>
        <p:nvSpPr>
          <p:cNvPr id="4" name="Text 2"/>
          <p:cNvSpPr/>
          <p:nvPr/>
        </p:nvSpPr>
        <p:spPr>
          <a:xfrm>
            <a:off x="767596" y="1172408"/>
            <a:ext cx="7113865" cy="603052"/>
          </a:xfrm>
          <a:prstGeom prst="rect">
            <a:avLst/>
          </a:prstGeom>
          <a:noFill/>
          <a:ln/>
        </p:spPr>
        <p:txBody>
          <a:bodyPr wrap="none" lIns="0" tIns="0" rIns="0" bIns="0" rtlCol="0" anchor="t"/>
          <a:lstStyle/>
          <a:p>
            <a:pPr algn="l" indent="0" marL="0">
              <a:lnSpc>
                <a:spcPts val="4700"/>
              </a:lnSpc>
              <a:buNone/>
            </a:pPr>
            <a:r>
              <a:rPr lang="en-US" sz="3750" b="1" dirty="0">
                <a:solidFill>
                  <a:srgbClr val="F95F88"/>
                </a:solidFill>
                <a:latin typeface="Petrona Bold" pitchFamily="34" charset="0"/>
                <a:ea typeface="Petrona Bold" pitchFamily="34" charset="-122"/>
                <a:cs typeface="Petrona Bold" pitchFamily="34" charset="-120"/>
              </a:rPr>
              <a:t>Intuitive Frontend Development</a:t>
            </a:r>
            <a:endParaRPr lang="en-US" sz="3750" dirty="0"/>
          </a:p>
        </p:txBody>
      </p:sp>
      <p:pic>
        <p:nvPicPr>
          <p:cNvPr id="5" name="Image 0" descr="preencoded.png">    </p:cNvPr>
          <p:cNvPicPr>
            <a:picLocks noChangeAspect="1"/>
          </p:cNvPicPr>
          <p:nvPr/>
        </p:nvPicPr>
        <p:blipFill>
          <a:blip r:embed="rId1"/>
          <a:stretch>
            <a:fillRect/>
          </a:stretch>
        </p:blipFill>
        <p:spPr>
          <a:xfrm>
            <a:off x="767596" y="2505908"/>
            <a:ext cx="8324612" cy="4646295"/>
          </a:xfrm>
          <a:prstGeom prst="rect">
            <a:avLst/>
          </a:prstGeom>
        </p:spPr>
      </p:pic>
      <p:sp>
        <p:nvSpPr>
          <p:cNvPr id="6" name="Shape 3"/>
          <p:cNvSpPr/>
          <p:nvPr/>
        </p:nvSpPr>
        <p:spPr>
          <a:xfrm>
            <a:off x="9477018" y="2093476"/>
            <a:ext cx="4551283" cy="5471160"/>
          </a:xfrm>
          <a:prstGeom prst="roundRect">
            <a:avLst>
              <a:gd name="adj" fmla="val 3469"/>
            </a:avLst>
          </a:prstGeom>
          <a:solidFill>
            <a:srgbClr val="6237C8"/>
          </a:solidFill>
          <a:ln/>
        </p:spPr>
      </p:sp>
      <p:sp>
        <p:nvSpPr>
          <p:cNvPr id="7" name="Text 4"/>
          <p:cNvSpPr/>
          <p:nvPr/>
        </p:nvSpPr>
        <p:spPr>
          <a:xfrm>
            <a:off x="9696331" y="2305407"/>
            <a:ext cx="3015496" cy="376952"/>
          </a:xfrm>
          <a:prstGeom prst="rect">
            <a:avLst/>
          </a:prstGeom>
          <a:noFill/>
          <a:ln/>
        </p:spPr>
        <p:txBody>
          <a:bodyPr wrap="none" lIns="0" tIns="0" rIns="0" bIns="0" rtlCol="0" anchor="t"/>
          <a:lstStyle/>
          <a:p>
            <a:pPr algn="l" indent="0" marL="0">
              <a:lnSpc>
                <a:spcPts val="2950"/>
              </a:lnSpc>
              <a:buNone/>
            </a:pPr>
            <a:r>
              <a:rPr lang="en-US" sz="2350" b="1" dirty="0">
                <a:solidFill>
                  <a:srgbClr val="FFFFFF"/>
                </a:solidFill>
                <a:latin typeface="Petrona Bold" pitchFamily="34" charset="0"/>
                <a:ea typeface="Petrona Bold" pitchFamily="34" charset="-122"/>
                <a:cs typeface="Petrona Bold" pitchFamily="34" charset="-120"/>
              </a:rPr>
              <a:t>User-Centric Design</a:t>
            </a:r>
            <a:endParaRPr lang="en-US" sz="2350" dirty="0"/>
          </a:p>
        </p:txBody>
      </p:sp>
      <p:sp>
        <p:nvSpPr>
          <p:cNvPr id="8" name="Text 5"/>
          <p:cNvSpPr/>
          <p:nvPr/>
        </p:nvSpPr>
        <p:spPr>
          <a:xfrm>
            <a:off x="9696331" y="2894290"/>
            <a:ext cx="4112657" cy="2415641"/>
          </a:xfrm>
          <a:prstGeom prst="rect">
            <a:avLst/>
          </a:prstGeom>
          <a:noFill/>
          <a:ln/>
        </p:spPr>
        <p:txBody>
          <a:bodyPr wrap="square" lIns="0" tIns="0" rIns="0" bIns="0" rtlCol="0" anchor="t"/>
          <a:lstStyle/>
          <a:p>
            <a:pPr algn="l" marL="342900" indent="-342900">
              <a:lnSpc>
                <a:spcPts val="2700"/>
              </a:lnSpc>
              <a:buSzPct val="100000"/>
              <a:buChar char="•"/>
            </a:pPr>
            <a:r>
              <a:rPr lang="en-US" sz="1700" b="1" dirty="0">
                <a:solidFill>
                  <a:srgbClr val="FFFFFF"/>
                </a:solidFill>
                <a:latin typeface="Inter" pitchFamily="34" charset="0"/>
                <a:ea typeface="Inter" pitchFamily="34" charset="-122"/>
                <a:cs typeface="Inter" pitchFamily="34" charset="-120"/>
              </a:rPr>
              <a:t>React:</a:t>
            </a:r>
            <a:pPr algn="l" indent="0" marL="0">
              <a:lnSpc>
                <a:spcPts val="2700"/>
              </a:lnSpc>
              <a:buNone/>
            </a:pPr>
            <a:r>
              <a:rPr lang="en-US" sz="1700" dirty="0">
                <a:solidFill>
                  <a:srgbClr val="FFFFFF"/>
                </a:solidFill>
                <a:latin typeface="Inter" pitchFamily="34" charset="0"/>
                <a:ea typeface="Inter" pitchFamily="34" charset="-122"/>
                <a:cs typeface="Inter" pitchFamily="34" charset="-120"/>
              </a:rPr>
              <a:t> Builds a dynamic and highly interactive user interface.</a:t>
            </a:r>
            <a:endParaRPr lang="en-US" sz="1700" dirty="0"/>
          </a:p>
          <a:p>
            <a:pPr algn="l" marL="342900" indent="-342900">
              <a:lnSpc>
                <a:spcPts val="2700"/>
              </a:lnSpc>
              <a:buSzPct val="100000"/>
              <a:buChar char="•"/>
            </a:pPr>
            <a:r>
              <a:rPr lang="en-US" sz="1700" b="1" dirty="0">
                <a:solidFill>
                  <a:srgbClr val="FFFFFF"/>
                </a:solidFill>
                <a:latin typeface="Inter" pitchFamily="34" charset="0"/>
                <a:ea typeface="Inter" pitchFamily="34" charset="-122"/>
                <a:cs typeface="Inter" pitchFamily="34" charset="-120"/>
              </a:rPr>
              <a:t>Axios:</a:t>
            </a:r>
            <a:pPr algn="l" indent="0" marL="0">
              <a:lnSpc>
                <a:spcPts val="2700"/>
              </a:lnSpc>
              <a:buNone/>
            </a:pPr>
            <a:r>
              <a:rPr lang="en-US" sz="1700" dirty="0">
                <a:solidFill>
                  <a:srgbClr val="FFFFFF"/>
                </a:solidFill>
                <a:latin typeface="Inter" pitchFamily="34" charset="0"/>
                <a:ea typeface="Inter" pitchFamily="34" charset="-122"/>
                <a:cs typeface="Inter" pitchFamily="34" charset="-120"/>
              </a:rPr>
              <a:t> Handles HTTP requests to interact with the backend API.</a:t>
            </a:r>
            <a:endParaRPr lang="en-US" sz="1700" dirty="0"/>
          </a:p>
          <a:p>
            <a:pPr algn="l" marL="342900" indent="-342900">
              <a:lnSpc>
                <a:spcPts val="2700"/>
              </a:lnSpc>
              <a:buSzPct val="100000"/>
              <a:buChar char="•"/>
            </a:pPr>
            <a:r>
              <a:rPr lang="en-US" sz="1700" b="1" dirty="0">
                <a:solidFill>
                  <a:srgbClr val="FFFFFF"/>
                </a:solidFill>
                <a:latin typeface="Inter" pitchFamily="34" charset="0"/>
                <a:ea typeface="Inter" pitchFamily="34" charset="-122"/>
                <a:cs typeface="Inter" pitchFamily="34" charset="-120"/>
              </a:rPr>
              <a:t>HTML, CSS, JavaScript:</a:t>
            </a:r>
            <a:pPr algn="l" indent="0" marL="0">
              <a:lnSpc>
                <a:spcPts val="2700"/>
              </a:lnSpc>
              <a:buNone/>
            </a:pPr>
            <a:r>
              <a:rPr lang="en-US" sz="1700" dirty="0">
                <a:solidFill>
                  <a:srgbClr val="FFFFFF"/>
                </a:solidFill>
                <a:latin typeface="Inter" pitchFamily="34" charset="0"/>
                <a:ea typeface="Inter" pitchFamily="34" charset="-122"/>
                <a:cs typeface="Inter" pitchFamily="34" charset="-120"/>
              </a:rPr>
              <a:t> Core web technologies for structure, styling, and interactivity.</a:t>
            </a:r>
            <a:endParaRPr lang="en-US" sz="1700" dirty="0"/>
          </a:p>
        </p:txBody>
      </p:sp>
      <p:sp>
        <p:nvSpPr>
          <p:cNvPr id="9" name="Text 6"/>
          <p:cNvSpPr/>
          <p:nvPr/>
        </p:nvSpPr>
        <p:spPr>
          <a:xfrm>
            <a:off x="9696331" y="5500669"/>
            <a:ext cx="4112657" cy="1725216"/>
          </a:xfrm>
          <a:prstGeom prst="rect">
            <a:avLst/>
          </a:prstGeom>
          <a:noFill/>
          <a:ln/>
        </p:spPr>
        <p:txBody>
          <a:bodyPr wrap="square" lIns="0" tIns="0" rIns="0" bIns="0" rtlCol="0" anchor="t"/>
          <a:lstStyle/>
          <a:p>
            <a:pPr algn="l" indent="0" marL="0">
              <a:lnSpc>
                <a:spcPts val="2700"/>
              </a:lnSpc>
              <a:buNone/>
            </a:pPr>
            <a:r>
              <a:rPr lang="en-US" sz="1700" dirty="0">
                <a:solidFill>
                  <a:srgbClr val="FFFFFF"/>
                </a:solidFill>
                <a:latin typeface="Inter" pitchFamily="34" charset="0"/>
                <a:ea typeface="Inter" pitchFamily="34" charset="-122"/>
                <a:cs typeface="Inter" pitchFamily="34" charset="-120"/>
              </a:rPr>
              <a:t>The frontend focuses on delivering a responsive and engaging experience, allowing students to easily navigate, manage, and visualize their assignments.</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729615" y="672941"/>
            <a:ext cx="1319927" cy="396240"/>
          </a:xfrm>
          <a:prstGeom prst="roundRect">
            <a:avLst>
              <a:gd name="adj" fmla="val 17679"/>
            </a:avLst>
          </a:prstGeom>
          <a:noFill/>
          <a:ln w="7620">
            <a:solidFill>
              <a:srgbClr val="6237C8"/>
            </a:solidFill>
            <a:prstDash val="solid"/>
          </a:ln>
        </p:spPr>
      </p:sp>
      <p:sp>
        <p:nvSpPr>
          <p:cNvPr id="3" name="Text 1"/>
          <p:cNvSpPr/>
          <p:nvPr/>
        </p:nvSpPr>
        <p:spPr>
          <a:xfrm>
            <a:off x="862251" y="743069"/>
            <a:ext cx="1054656" cy="255984"/>
          </a:xfrm>
          <a:prstGeom prst="rect">
            <a:avLst/>
          </a:prstGeom>
          <a:noFill/>
          <a:ln/>
        </p:spPr>
        <p:txBody>
          <a:bodyPr wrap="none" lIns="0" tIns="0" rIns="0" bIns="0" rtlCol="0" anchor="t"/>
          <a:lstStyle/>
          <a:p>
            <a:pPr algn="l" indent="0" marL="0">
              <a:lnSpc>
                <a:spcPts val="2000"/>
              </a:lnSpc>
              <a:buNone/>
            </a:pPr>
            <a:r>
              <a:rPr lang="en-US" sz="1300" dirty="0">
                <a:solidFill>
                  <a:srgbClr val="6237C8"/>
                </a:solidFill>
                <a:latin typeface="Inter" pitchFamily="34" charset="0"/>
                <a:ea typeface="Inter" pitchFamily="34" charset="-122"/>
                <a:cs typeface="Inter" pitchFamily="34" charset="-120"/>
              </a:rPr>
              <a:t>OPERATIONS</a:t>
            </a:r>
            <a:endParaRPr lang="en-US" sz="1300" dirty="0"/>
          </a:p>
        </p:txBody>
      </p:sp>
      <p:sp>
        <p:nvSpPr>
          <p:cNvPr id="4" name="Text 2"/>
          <p:cNvSpPr/>
          <p:nvPr/>
        </p:nvSpPr>
        <p:spPr>
          <a:xfrm>
            <a:off x="729615" y="1145738"/>
            <a:ext cx="7844433" cy="573286"/>
          </a:xfrm>
          <a:prstGeom prst="rect">
            <a:avLst/>
          </a:prstGeom>
          <a:noFill/>
          <a:ln/>
        </p:spPr>
        <p:txBody>
          <a:bodyPr wrap="none" lIns="0" tIns="0" rIns="0" bIns="0" rtlCol="0" anchor="t"/>
          <a:lstStyle/>
          <a:p>
            <a:pPr algn="l" indent="0" marL="0">
              <a:lnSpc>
                <a:spcPts val="4500"/>
              </a:lnSpc>
              <a:buNone/>
            </a:pPr>
            <a:r>
              <a:rPr lang="en-US" sz="3600" b="1" dirty="0">
                <a:solidFill>
                  <a:srgbClr val="F95F88"/>
                </a:solidFill>
                <a:latin typeface="Petrona Bold" pitchFamily="34" charset="0"/>
                <a:ea typeface="Petrona Bold" pitchFamily="34" charset="-122"/>
                <a:cs typeface="Petrona Bold" pitchFamily="34" charset="-120"/>
              </a:rPr>
              <a:t>Core Functionality: CRUD Operations</a:t>
            </a:r>
            <a:endParaRPr lang="en-US" sz="3600" dirty="0"/>
          </a:p>
        </p:txBody>
      </p:sp>
      <p:pic>
        <p:nvPicPr>
          <p:cNvPr id="5" name="Image 0" descr="preencoded.png">    </p:cNvPr>
          <p:cNvPicPr>
            <a:picLocks noChangeAspect="1"/>
          </p:cNvPicPr>
          <p:nvPr/>
        </p:nvPicPr>
        <p:blipFill>
          <a:blip r:embed="rId1"/>
          <a:stretch>
            <a:fillRect/>
          </a:stretch>
        </p:blipFill>
        <p:spPr>
          <a:xfrm>
            <a:off x="729615" y="2006441"/>
            <a:ext cx="6585585" cy="833914"/>
          </a:xfrm>
          <a:prstGeom prst="rect">
            <a:avLst/>
          </a:prstGeom>
        </p:spPr>
      </p:pic>
      <p:sp>
        <p:nvSpPr>
          <p:cNvPr id="6" name="Text 3"/>
          <p:cNvSpPr/>
          <p:nvPr/>
        </p:nvSpPr>
        <p:spPr>
          <a:xfrm>
            <a:off x="938093" y="3031927"/>
            <a:ext cx="2866668" cy="358378"/>
          </a:xfrm>
          <a:prstGeom prst="rect">
            <a:avLst/>
          </a:prstGeom>
          <a:noFill/>
          <a:ln/>
        </p:spPr>
        <p:txBody>
          <a:bodyPr wrap="none" lIns="0" tIns="0" rIns="0" bIns="0" rtlCol="0" anchor="t"/>
          <a:lstStyle/>
          <a:p>
            <a:pPr algn="l" indent="0" marL="0">
              <a:lnSpc>
                <a:spcPts val="2800"/>
              </a:lnSpc>
              <a:buNone/>
            </a:pPr>
            <a:r>
              <a:rPr lang="en-US" sz="2250" b="1" dirty="0">
                <a:solidFill>
                  <a:srgbClr val="272525"/>
                </a:solidFill>
                <a:latin typeface="Petrona Bold" pitchFamily="34" charset="0"/>
                <a:ea typeface="Petrona Bold" pitchFamily="34" charset="-122"/>
                <a:cs typeface="Petrona Bold" pitchFamily="34" charset="-120"/>
              </a:rPr>
              <a:t>Create</a:t>
            </a:r>
            <a:endParaRPr lang="en-US" sz="2250" dirty="0"/>
          </a:p>
        </p:txBody>
      </p:sp>
      <p:sp>
        <p:nvSpPr>
          <p:cNvPr id="7" name="Text 4"/>
          <p:cNvSpPr/>
          <p:nvPr/>
        </p:nvSpPr>
        <p:spPr>
          <a:xfrm>
            <a:off x="938093" y="3505200"/>
            <a:ext cx="6168628" cy="640080"/>
          </a:xfrm>
          <a:prstGeom prst="rect">
            <a:avLst/>
          </a:prstGeom>
          <a:noFill/>
          <a:ln/>
        </p:spPr>
        <p:txBody>
          <a:bodyPr wrap="square" lIns="0" tIns="0" rIns="0" bIns="0" rtlCol="0" anchor="t"/>
          <a:lstStyle/>
          <a:p>
            <a:pPr algn="l" indent="0" marL="0">
              <a:lnSpc>
                <a:spcPts val="2500"/>
              </a:lnSpc>
              <a:buNone/>
            </a:pPr>
            <a:r>
              <a:rPr lang="en-US" sz="1600" dirty="0">
                <a:solidFill>
                  <a:srgbClr val="272525"/>
                </a:solidFill>
                <a:latin typeface="Inter" pitchFamily="34" charset="0"/>
                <a:ea typeface="Inter" pitchFamily="34" charset="-122"/>
                <a:cs typeface="Inter" pitchFamily="34" charset="-120"/>
              </a:rPr>
              <a:t>Add new assignments with details like title, description, and deadline.</a:t>
            </a:r>
            <a:endParaRPr lang="en-US" sz="1600" dirty="0"/>
          </a:p>
        </p:txBody>
      </p:sp>
      <p:pic>
        <p:nvPicPr>
          <p:cNvPr id="8" name="Image 1" descr="preencoded.png">    </p:cNvPr>
          <p:cNvPicPr>
            <a:picLocks noChangeAspect="1"/>
          </p:cNvPicPr>
          <p:nvPr/>
        </p:nvPicPr>
        <p:blipFill>
          <a:blip r:embed="rId2"/>
          <a:stretch>
            <a:fillRect/>
          </a:stretch>
        </p:blipFill>
        <p:spPr>
          <a:xfrm>
            <a:off x="7315200" y="2006441"/>
            <a:ext cx="6585585" cy="833914"/>
          </a:xfrm>
          <a:prstGeom prst="rect">
            <a:avLst/>
          </a:prstGeom>
        </p:spPr>
      </p:pic>
      <p:sp>
        <p:nvSpPr>
          <p:cNvPr id="9" name="Text 5"/>
          <p:cNvSpPr/>
          <p:nvPr/>
        </p:nvSpPr>
        <p:spPr>
          <a:xfrm>
            <a:off x="7523678" y="3031927"/>
            <a:ext cx="2866668" cy="358378"/>
          </a:xfrm>
          <a:prstGeom prst="rect">
            <a:avLst/>
          </a:prstGeom>
          <a:noFill/>
          <a:ln/>
        </p:spPr>
        <p:txBody>
          <a:bodyPr wrap="none" lIns="0" tIns="0" rIns="0" bIns="0" rtlCol="0" anchor="t"/>
          <a:lstStyle/>
          <a:p>
            <a:pPr algn="l" indent="0" marL="0">
              <a:lnSpc>
                <a:spcPts val="2800"/>
              </a:lnSpc>
              <a:buNone/>
            </a:pPr>
            <a:r>
              <a:rPr lang="en-US" sz="2250" b="1" dirty="0">
                <a:solidFill>
                  <a:srgbClr val="272525"/>
                </a:solidFill>
                <a:latin typeface="Petrona Bold" pitchFamily="34" charset="0"/>
                <a:ea typeface="Petrona Bold" pitchFamily="34" charset="-122"/>
                <a:cs typeface="Petrona Bold" pitchFamily="34" charset="-120"/>
              </a:rPr>
              <a:t>Read</a:t>
            </a:r>
            <a:endParaRPr lang="en-US" sz="2250" dirty="0"/>
          </a:p>
        </p:txBody>
      </p:sp>
      <p:sp>
        <p:nvSpPr>
          <p:cNvPr id="10" name="Text 6"/>
          <p:cNvSpPr/>
          <p:nvPr/>
        </p:nvSpPr>
        <p:spPr>
          <a:xfrm>
            <a:off x="7523678" y="3505200"/>
            <a:ext cx="6168628" cy="320040"/>
          </a:xfrm>
          <a:prstGeom prst="rect">
            <a:avLst/>
          </a:prstGeom>
          <a:noFill/>
          <a:ln/>
        </p:spPr>
        <p:txBody>
          <a:bodyPr wrap="none" lIns="0" tIns="0" rIns="0" bIns="0" rtlCol="0" anchor="t"/>
          <a:lstStyle/>
          <a:p>
            <a:pPr algn="l" indent="0" marL="0">
              <a:lnSpc>
                <a:spcPts val="2500"/>
              </a:lnSpc>
              <a:buNone/>
            </a:pPr>
            <a:r>
              <a:rPr lang="en-US" sz="1600" dirty="0">
                <a:solidFill>
                  <a:srgbClr val="272525"/>
                </a:solidFill>
                <a:latin typeface="Inter" pitchFamily="34" charset="0"/>
                <a:ea typeface="Inter" pitchFamily="34" charset="-122"/>
                <a:cs typeface="Inter" pitchFamily="34" charset="-120"/>
              </a:rPr>
              <a:t>View all assignments, filtered by status or deadline.</a:t>
            </a:r>
            <a:endParaRPr lang="en-US" sz="1600" dirty="0"/>
          </a:p>
        </p:txBody>
      </p:sp>
      <p:pic>
        <p:nvPicPr>
          <p:cNvPr id="11" name="Image 2" descr="preencoded.png">    </p:cNvPr>
          <p:cNvPicPr>
            <a:picLocks noChangeAspect="1"/>
          </p:cNvPicPr>
          <p:nvPr/>
        </p:nvPicPr>
        <p:blipFill>
          <a:blip r:embed="rId3"/>
          <a:stretch>
            <a:fillRect/>
          </a:stretch>
        </p:blipFill>
        <p:spPr>
          <a:xfrm>
            <a:off x="729615" y="4353758"/>
            <a:ext cx="6585585" cy="833914"/>
          </a:xfrm>
          <a:prstGeom prst="rect">
            <a:avLst/>
          </a:prstGeom>
        </p:spPr>
      </p:pic>
      <p:sp>
        <p:nvSpPr>
          <p:cNvPr id="12" name="Text 7"/>
          <p:cNvSpPr/>
          <p:nvPr/>
        </p:nvSpPr>
        <p:spPr>
          <a:xfrm>
            <a:off x="938093" y="5379244"/>
            <a:ext cx="2866668" cy="358378"/>
          </a:xfrm>
          <a:prstGeom prst="rect">
            <a:avLst/>
          </a:prstGeom>
          <a:noFill/>
          <a:ln/>
        </p:spPr>
        <p:txBody>
          <a:bodyPr wrap="none" lIns="0" tIns="0" rIns="0" bIns="0" rtlCol="0" anchor="t"/>
          <a:lstStyle/>
          <a:p>
            <a:pPr algn="l" indent="0" marL="0">
              <a:lnSpc>
                <a:spcPts val="2800"/>
              </a:lnSpc>
              <a:buNone/>
            </a:pPr>
            <a:r>
              <a:rPr lang="en-US" sz="2250" b="1" dirty="0">
                <a:solidFill>
                  <a:srgbClr val="272525"/>
                </a:solidFill>
                <a:latin typeface="Petrona Bold" pitchFamily="34" charset="0"/>
                <a:ea typeface="Petrona Bold" pitchFamily="34" charset="-122"/>
                <a:cs typeface="Petrona Bold" pitchFamily="34" charset="-120"/>
              </a:rPr>
              <a:t>Update</a:t>
            </a:r>
            <a:endParaRPr lang="en-US" sz="2250" dirty="0"/>
          </a:p>
        </p:txBody>
      </p:sp>
      <p:sp>
        <p:nvSpPr>
          <p:cNvPr id="13" name="Text 8"/>
          <p:cNvSpPr/>
          <p:nvPr/>
        </p:nvSpPr>
        <p:spPr>
          <a:xfrm>
            <a:off x="938093" y="5852517"/>
            <a:ext cx="6168628" cy="320040"/>
          </a:xfrm>
          <a:prstGeom prst="rect">
            <a:avLst/>
          </a:prstGeom>
          <a:noFill/>
          <a:ln/>
        </p:spPr>
        <p:txBody>
          <a:bodyPr wrap="none" lIns="0" tIns="0" rIns="0" bIns="0" rtlCol="0" anchor="t"/>
          <a:lstStyle/>
          <a:p>
            <a:pPr algn="l" indent="0" marL="0">
              <a:lnSpc>
                <a:spcPts val="2500"/>
              </a:lnSpc>
              <a:buNone/>
            </a:pPr>
            <a:r>
              <a:rPr lang="en-US" sz="1600" dirty="0">
                <a:solidFill>
                  <a:srgbClr val="272525"/>
                </a:solidFill>
                <a:latin typeface="Inter" pitchFamily="34" charset="0"/>
                <a:ea typeface="Inter" pitchFamily="34" charset="-122"/>
                <a:cs typeface="Inter" pitchFamily="34" charset="-120"/>
              </a:rPr>
              <a:t>Modify existing assignment details or change status.</a:t>
            </a:r>
            <a:endParaRPr lang="en-US" sz="1600" dirty="0"/>
          </a:p>
        </p:txBody>
      </p:sp>
      <p:pic>
        <p:nvPicPr>
          <p:cNvPr id="14" name="Image 3" descr="preencoded.png">    </p:cNvPr>
          <p:cNvPicPr>
            <a:picLocks noChangeAspect="1"/>
          </p:cNvPicPr>
          <p:nvPr/>
        </p:nvPicPr>
        <p:blipFill>
          <a:blip r:embed="rId4"/>
          <a:stretch>
            <a:fillRect/>
          </a:stretch>
        </p:blipFill>
        <p:spPr>
          <a:xfrm>
            <a:off x="7315200" y="4353758"/>
            <a:ext cx="6585585" cy="833914"/>
          </a:xfrm>
          <a:prstGeom prst="rect">
            <a:avLst/>
          </a:prstGeom>
        </p:spPr>
      </p:pic>
      <p:sp>
        <p:nvSpPr>
          <p:cNvPr id="15" name="Text 9"/>
          <p:cNvSpPr/>
          <p:nvPr/>
        </p:nvSpPr>
        <p:spPr>
          <a:xfrm>
            <a:off x="7523678" y="5379244"/>
            <a:ext cx="2866668" cy="358378"/>
          </a:xfrm>
          <a:prstGeom prst="rect">
            <a:avLst/>
          </a:prstGeom>
          <a:noFill/>
          <a:ln/>
        </p:spPr>
        <p:txBody>
          <a:bodyPr wrap="none" lIns="0" tIns="0" rIns="0" bIns="0" rtlCol="0" anchor="t"/>
          <a:lstStyle/>
          <a:p>
            <a:pPr algn="l" indent="0" marL="0">
              <a:lnSpc>
                <a:spcPts val="2800"/>
              </a:lnSpc>
              <a:buNone/>
            </a:pPr>
            <a:r>
              <a:rPr lang="en-US" sz="2250" b="1" dirty="0">
                <a:solidFill>
                  <a:srgbClr val="272525"/>
                </a:solidFill>
                <a:latin typeface="Petrona Bold" pitchFamily="34" charset="0"/>
                <a:ea typeface="Petrona Bold" pitchFamily="34" charset="-122"/>
                <a:cs typeface="Petrona Bold" pitchFamily="34" charset="-120"/>
              </a:rPr>
              <a:t>Delete</a:t>
            </a:r>
            <a:endParaRPr lang="en-US" sz="2250" dirty="0"/>
          </a:p>
        </p:txBody>
      </p:sp>
      <p:sp>
        <p:nvSpPr>
          <p:cNvPr id="16" name="Text 10"/>
          <p:cNvSpPr/>
          <p:nvPr/>
        </p:nvSpPr>
        <p:spPr>
          <a:xfrm>
            <a:off x="7523678" y="5852517"/>
            <a:ext cx="6168628" cy="640080"/>
          </a:xfrm>
          <a:prstGeom prst="rect">
            <a:avLst/>
          </a:prstGeom>
          <a:noFill/>
          <a:ln/>
        </p:spPr>
        <p:txBody>
          <a:bodyPr wrap="square" lIns="0" tIns="0" rIns="0" bIns="0" rtlCol="0" anchor="t"/>
          <a:lstStyle/>
          <a:p>
            <a:pPr algn="l" indent="0" marL="0">
              <a:lnSpc>
                <a:spcPts val="2500"/>
              </a:lnSpc>
              <a:buNone/>
            </a:pPr>
            <a:r>
              <a:rPr lang="en-US" sz="1600" dirty="0">
                <a:solidFill>
                  <a:srgbClr val="272525"/>
                </a:solidFill>
                <a:latin typeface="Inter" pitchFamily="34" charset="0"/>
                <a:ea typeface="Inter" pitchFamily="34" charset="-122"/>
                <a:cs typeface="Inter" pitchFamily="34" charset="-120"/>
              </a:rPr>
              <a:t>Remove completed or unnecessary assignments from the system.</a:t>
            </a:r>
            <a:endParaRPr lang="en-US" sz="1600" dirty="0"/>
          </a:p>
        </p:txBody>
      </p:sp>
      <p:sp>
        <p:nvSpPr>
          <p:cNvPr id="17" name="Text 11"/>
          <p:cNvSpPr/>
          <p:nvPr/>
        </p:nvSpPr>
        <p:spPr>
          <a:xfrm>
            <a:off x="729615" y="6916579"/>
            <a:ext cx="13171170" cy="640080"/>
          </a:xfrm>
          <a:prstGeom prst="rect">
            <a:avLst/>
          </a:prstGeom>
          <a:noFill/>
          <a:ln/>
        </p:spPr>
        <p:txBody>
          <a:bodyPr wrap="square" lIns="0" tIns="0" rIns="0" bIns="0" rtlCol="0" anchor="t"/>
          <a:lstStyle/>
          <a:p>
            <a:pPr algn="l" indent="0" marL="0">
              <a:lnSpc>
                <a:spcPts val="2500"/>
              </a:lnSpc>
              <a:buNone/>
            </a:pPr>
            <a:r>
              <a:rPr lang="en-US" sz="1600" dirty="0">
                <a:solidFill>
                  <a:srgbClr val="272525"/>
                </a:solidFill>
                <a:latin typeface="Inter" pitchFamily="34" charset="0"/>
                <a:ea typeface="Inter" pitchFamily="34" charset="-122"/>
                <a:cs typeface="Inter" pitchFamily="34" charset="-120"/>
              </a:rPr>
              <a:t>These fundamental operations ensure complete control over assignment data, facilitating efficient management throughout the academic cycle.</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2026-02-06T10:06:35Z</dcterms:created>
  <dcterms:modified xsi:type="dcterms:W3CDTF">2026-02-06T10:06:35Z</dcterms:modified>
</cp:coreProperties>
</file>